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6"/>
  </p:notesMasterIdLst>
  <p:sldIdLst>
    <p:sldId id="256" r:id="rId2"/>
    <p:sldId id="257" r:id="rId3"/>
    <p:sldId id="261" r:id="rId4"/>
    <p:sldId id="258" r:id="rId5"/>
    <p:sldId id="259" r:id="rId6"/>
    <p:sldId id="260"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BD2166-4251-497B-8953-425689AF656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BC142B3D-B247-4449-96F9-11009C45E18A}">
      <dgm:prSet phldrT="[Text]"/>
      <dgm:spPr/>
      <dgm:t>
        <a:bodyPr/>
        <a:lstStyle/>
        <a:p>
          <a:r>
            <a:rPr lang="en-US" dirty="0" smtClean="0"/>
            <a:t>Cognitive </a:t>
          </a:r>
          <a:r>
            <a:rPr lang="en-US" dirty="0" err="1" smtClean="0"/>
            <a:t>defusion</a:t>
          </a:r>
          <a:endParaRPr lang="en-US" dirty="0"/>
        </a:p>
      </dgm:t>
    </dgm:pt>
    <dgm:pt modelId="{2F382F75-0CC5-4E79-A142-BAB059FC3ED2}" type="parTrans" cxnId="{96E44A39-1106-467E-B396-C09A98A31A11}">
      <dgm:prSet/>
      <dgm:spPr/>
      <dgm:t>
        <a:bodyPr/>
        <a:lstStyle/>
        <a:p>
          <a:endParaRPr lang="en-US"/>
        </a:p>
      </dgm:t>
    </dgm:pt>
    <dgm:pt modelId="{1DE76E95-D577-45C5-A49D-165993ED21A5}" type="sibTrans" cxnId="{96E44A39-1106-467E-B396-C09A98A31A11}">
      <dgm:prSet/>
      <dgm:spPr/>
      <dgm:t>
        <a:bodyPr/>
        <a:lstStyle/>
        <a:p>
          <a:endParaRPr lang="en-US"/>
        </a:p>
      </dgm:t>
    </dgm:pt>
    <dgm:pt modelId="{8D9D68BF-55D8-40C5-8C56-5F3ADD2CF503}">
      <dgm:prSet phldrT="[Text]"/>
      <dgm:spPr/>
      <dgm:t>
        <a:bodyPr/>
        <a:lstStyle/>
        <a:p>
          <a:r>
            <a:rPr lang="en-US" dirty="0" smtClean="0"/>
            <a:t>Acceptance</a:t>
          </a:r>
          <a:endParaRPr lang="en-US" dirty="0"/>
        </a:p>
      </dgm:t>
    </dgm:pt>
    <dgm:pt modelId="{479CD222-89C0-4D01-8556-083CF62628BC}" type="parTrans" cxnId="{F7526DBB-A607-450D-BFE9-B975210DD3D5}">
      <dgm:prSet/>
      <dgm:spPr/>
      <dgm:t>
        <a:bodyPr/>
        <a:lstStyle/>
        <a:p>
          <a:endParaRPr lang="en-US"/>
        </a:p>
      </dgm:t>
    </dgm:pt>
    <dgm:pt modelId="{624042BF-F08E-4121-8937-3E195BE340AF}" type="sibTrans" cxnId="{F7526DBB-A607-450D-BFE9-B975210DD3D5}">
      <dgm:prSet/>
      <dgm:spPr/>
      <dgm:t>
        <a:bodyPr/>
        <a:lstStyle/>
        <a:p>
          <a:endParaRPr lang="en-US"/>
        </a:p>
      </dgm:t>
    </dgm:pt>
    <dgm:pt modelId="{1A350E67-BDBF-4218-A31E-7415109F6CDD}">
      <dgm:prSet phldrT="[Text]"/>
      <dgm:spPr/>
      <dgm:t>
        <a:bodyPr/>
        <a:lstStyle/>
        <a:p>
          <a:r>
            <a:rPr lang="en-US" dirty="0" smtClean="0"/>
            <a:t>Present-moment awareness</a:t>
          </a:r>
          <a:endParaRPr lang="en-US" dirty="0"/>
        </a:p>
      </dgm:t>
    </dgm:pt>
    <dgm:pt modelId="{DE8037B5-3BFF-4903-AC36-B8A5AC191E89}" type="parTrans" cxnId="{47863E6F-8E61-4243-8CDB-D9FAB92D626C}">
      <dgm:prSet/>
      <dgm:spPr/>
      <dgm:t>
        <a:bodyPr/>
        <a:lstStyle/>
        <a:p>
          <a:endParaRPr lang="en-US"/>
        </a:p>
      </dgm:t>
    </dgm:pt>
    <dgm:pt modelId="{CFAFAB9D-5E49-473F-968A-9B3FF6E2C1B3}" type="sibTrans" cxnId="{47863E6F-8E61-4243-8CDB-D9FAB92D626C}">
      <dgm:prSet/>
      <dgm:spPr/>
      <dgm:t>
        <a:bodyPr/>
        <a:lstStyle/>
        <a:p>
          <a:endParaRPr lang="en-US"/>
        </a:p>
      </dgm:t>
    </dgm:pt>
    <dgm:pt modelId="{F90FD249-9E4D-4D42-8E44-6D9707BA7DF6}">
      <dgm:prSet phldrT="[Text]"/>
      <dgm:spPr/>
      <dgm:t>
        <a:bodyPr/>
        <a:lstStyle/>
        <a:p>
          <a:r>
            <a:rPr lang="en-US" dirty="0" smtClean="0"/>
            <a:t>Self-as-context</a:t>
          </a:r>
          <a:endParaRPr lang="en-US" dirty="0"/>
        </a:p>
      </dgm:t>
    </dgm:pt>
    <dgm:pt modelId="{62DBA6BF-0480-4FEE-BBF1-CCA49405196C}" type="parTrans" cxnId="{52EC5995-C395-4FBE-94F5-46A168852C8D}">
      <dgm:prSet/>
      <dgm:spPr/>
      <dgm:t>
        <a:bodyPr/>
        <a:lstStyle/>
        <a:p>
          <a:endParaRPr lang="en-US"/>
        </a:p>
      </dgm:t>
    </dgm:pt>
    <dgm:pt modelId="{BD9E7A93-D969-4BE9-92C2-7057794FA971}" type="sibTrans" cxnId="{52EC5995-C395-4FBE-94F5-46A168852C8D}">
      <dgm:prSet/>
      <dgm:spPr/>
      <dgm:t>
        <a:bodyPr/>
        <a:lstStyle/>
        <a:p>
          <a:endParaRPr lang="en-US"/>
        </a:p>
      </dgm:t>
    </dgm:pt>
    <dgm:pt modelId="{927E18DF-289C-4824-807F-4C8E9CC08BF6}">
      <dgm:prSet phldrT="[Text]"/>
      <dgm:spPr/>
      <dgm:t>
        <a:bodyPr/>
        <a:lstStyle/>
        <a:p>
          <a:r>
            <a:rPr lang="en-US" dirty="0" smtClean="0"/>
            <a:t>Chosen values</a:t>
          </a:r>
          <a:endParaRPr lang="en-US" dirty="0"/>
        </a:p>
      </dgm:t>
    </dgm:pt>
    <dgm:pt modelId="{29F20AE3-AA0A-4691-9409-D9EC0E199C36}" type="parTrans" cxnId="{B97A4B0A-75A7-434C-A1BD-6071E8F989E4}">
      <dgm:prSet/>
      <dgm:spPr/>
      <dgm:t>
        <a:bodyPr/>
        <a:lstStyle/>
        <a:p>
          <a:endParaRPr lang="en-US"/>
        </a:p>
      </dgm:t>
    </dgm:pt>
    <dgm:pt modelId="{2CBC9A0C-0A99-4C40-B1C8-84EB7825FED2}" type="sibTrans" cxnId="{B97A4B0A-75A7-434C-A1BD-6071E8F989E4}">
      <dgm:prSet/>
      <dgm:spPr/>
      <dgm:t>
        <a:bodyPr/>
        <a:lstStyle/>
        <a:p>
          <a:endParaRPr lang="en-US"/>
        </a:p>
      </dgm:t>
    </dgm:pt>
    <dgm:pt modelId="{B47F84D5-3C09-4E81-9097-C7F02A45AB5E}">
      <dgm:prSet phldrT="[Text]"/>
      <dgm:spPr/>
      <dgm:t>
        <a:bodyPr/>
        <a:lstStyle/>
        <a:p>
          <a:r>
            <a:rPr lang="en-US" dirty="0" smtClean="0"/>
            <a:t>Committed action</a:t>
          </a:r>
          <a:endParaRPr lang="en-US" dirty="0"/>
        </a:p>
      </dgm:t>
    </dgm:pt>
    <dgm:pt modelId="{0A7D96E4-EA3C-4F73-8927-6A4556CA081B}" type="parTrans" cxnId="{15BAE5F3-E8FA-4331-A81F-43A48524CCEC}">
      <dgm:prSet/>
      <dgm:spPr/>
      <dgm:t>
        <a:bodyPr/>
        <a:lstStyle/>
        <a:p>
          <a:endParaRPr lang="en-US"/>
        </a:p>
      </dgm:t>
    </dgm:pt>
    <dgm:pt modelId="{C70B6D32-30E9-4CD1-9C1B-E128A06A841D}" type="sibTrans" cxnId="{15BAE5F3-E8FA-4331-A81F-43A48524CCEC}">
      <dgm:prSet/>
      <dgm:spPr/>
      <dgm:t>
        <a:bodyPr/>
        <a:lstStyle/>
        <a:p>
          <a:endParaRPr lang="en-US"/>
        </a:p>
      </dgm:t>
    </dgm:pt>
    <dgm:pt modelId="{A096F8C4-CF60-48A4-A190-1022BB5A5D55}" type="pres">
      <dgm:prSet presAssocID="{F2BD2166-4251-497B-8953-425689AF656D}" presName="linear" presStyleCnt="0">
        <dgm:presLayoutVars>
          <dgm:dir/>
          <dgm:animLvl val="lvl"/>
          <dgm:resizeHandles val="exact"/>
        </dgm:presLayoutVars>
      </dgm:prSet>
      <dgm:spPr/>
    </dgm:pt>
    <dgm:pt modelId="{0168151A-F776-44F7-AF51-C2004CDF8780}" type="pres">
      <dgm:prSet presAssocID="{BC142B3D-B247-4449-96F9-11009C45E18A}" presName="parentLin" presStyleCnt="0"/>
      <dgm:spPr/>
    </dgm:pt>
    <dgm:pt modelId="{0E1AA733-960B-458A-BD48-7EE2BA99FAB1}" type="pres">
      <dgm:prSet presAssocID="{BC142B3D-B247-4449-96F9-11009C45E18A}" presName="parentLeftMargin" presStyleLbl="node1" presStyleIdx="0" presStyleCnt="6"/>
      <dgm:spPr/>
    </dgm:pt>
    <dgm:pt modelId="{17E82B25-F7C1-4428-A318-E29ACABD3290}" type="pres">
      <dgm:prSet presAssocID="{BC142B3D-B247-4449-96F9-11009C45E18A}" presName="parentText" presStyleLbl="node1" presStyleIdx="0" presStyleCnt="6">
        <dgm:presLayoutVars>
          <dgm:chMax val="0"/>
          <dgm:bulletEnabled val="1"/>
        </dgm:presLayoutVars>
      </dgm:prSet>
      <dgm:spPr/>
      <dgm:t>
        <a:bodyPr/>
        <a:lstStyle/>
        <a:p>
          <a:endParaRPr lang="en-US"/>
        </a:p>
      </dgm:t>
    </dgm:pt>
    <dgm:pt modelId="{785CFD9B-25E1-498D-AD1C-67929030DF6B}" type="pres">
      <dgm:prSet presAssocID="{BC142B3D-B247-4449-96F9-11009C45E18A}" presName="negativeSpace" presStyleCnt="0"/>
      <dgm:spPr/>
    </dgm:pt>
    <dgm:pt modelId="{487DF39F-2C90-45E5-8CCF-1C532D5ED394}" type="pres">
      <dgm:prSet presAssocID="{BC142B3D-B247-4449-96F9-11009C45E18A}" presName="childText" presStyleLbl="conFgAcc1" presStyleIdx="0" presStyleCnt="6">
        <dgm:presLayoutVars>
          <dgm:bulletEnabled val="1"/>
        </dgm:presLayoutVars>
      </dgm:prSet>
      <dgm:spPr/>
    </dgm:pt>
    <dgm:pt modelId="{EF9FE6F4-389E-4839-A80A-AB7A4C5A8BEF}" type="pres">
      <dgm:prSet presAssocID="{1DE76E95-D577-45C5-A49D-165993ED21A5}" presName="spaceBetweenRectangles" presStyleCnt="0"/>
      <dgm:spPr/>
    </dgm:pt>
    <dgm:pt modelId="{781E0C25-CD9C-418F-A1F8-221A6C361BB8}" type="pres">
      <dgm:prSet presAssocID="{8D9D68BF-55D8-40C5-8C56-5F3ADD2CF503}" presName="parentLin" presStyleCnt="0"/>
      <dgm:spPr/>
    </dgm:pt>
    <dgm:pt modelId="{3A5CABFC-C977-4FA2-A6FB-B96E22077EF7}" type="pres">
      <dgm:prSet presAssocID="{8D9D68BF-55D8-40C5-8C56-5F3ADD2CF503}" presName="parentLeftMargin" presStyleLbl="node1" presStyleIdx="0" presStyleCnt="6"/>
      <dgm:spPr/>
    </dgm:pt>
    <dgm:pt modelId="{1576B216-D448-4F44-9E41-48502BB30CE1}" type="pres">
      <dgm:prSet presAssocID="{8D9D68BF-55D8-40C5-8C56-5F3ADD2CF503}" presName="parentText" presStyleLbl="node1" presStyleIdx="1" presStyleCnt="6">
        <dgm:presLayoutVars>
          <dgm:chMax val="0"/>
          <dgm:bulletEnabled val="1"/>
        </dgm:presLayoutVars>
      </dgm:prSet>
      <dgm:spPr/>
    </dgm:pt>
    <dgm:pt modelId="{25579102-E33A-477A-96A5-238BB35E3FF3}" type="pres">
      <dgm:prSet presAssocID="{8D9D68BF-55D8-40C5-8C56-5F3ADD2CF503}" presName="negativeSpace" presStyleCnt="0"/>
      <dgm:spPr/>
    </dgm:pt>
    <dgm:pt modelId="{B18D77EF-269C-418A-B78A-325F4044F143}" type="pres">
      <dgm:prSet presAssocID="{8D9D68BF-55D8-40C5-8C56-5F3ADD2CF503}" presName="childText" presStyleLbl="conFgAcc1" presStyleIdx="1" presStyleCnt="6">
        <dgm:presLayoutVars>
          <dgm:bulletEnabled val="1"/>
        </dgm:presLayoutVars>
      </dgm:prSet>
      <dgm:spPr/>
    </dgm:pt>
    <dgm:pt modelId="{E94EB13B-F06F-4DEE-ADD3-8F5F6069DA25}" type="pres">
      <dgm:prSet presAssocID="{624042BF-F08E-4121-8937-3E195BE340AF}" presName="spaceBetweenRectangles" presStyleCnt="0"/>
      <dgm:spPr/>
    </dgm:pt>
    <dgm:pt modelId="{8CF5AC91-DFF9-4227-8088-7418FDCA8A39}" type="pres">
      <dgm:prSet presAssocID="{1A350E67-BDBF-4218-A31E-7415109F6CDD}" presName="parentLin" presStyleCnt="0"/>
      <dgm:spPr/>
    </dgm:pt>
    <dgm:pt modelId="{E4C4B2F6-9785-46C6-BD1C-C4304C8B9DDE}" type="pres">
      <dgm:prSet presAssocID="{1A350E67-BDBF-4218-A31E-7415109F6CDD}" presName="parentLeftMargin" presStyleLbl="node1" presStyleIdx="1" presStyleCnt="6"/>
      <dgm:spPr/>
    </dgm:pt>
    <dgm:pt modelId="{E8EBDE1F-26D8-4F55-AD17-8F5ABFF3531B}" type="pres">
      <dgm:prSet presAssocID="{1A350E67-BDBF-4218-A31E-7415109F6CDD}" presName="parentText" presStyleLbl="node1" presStyleIdx="2" presStyleCnt="6">
        <dgm:presLayoutVars>
          <dgm:chMax val="0"/>
          <dgm:bulletEnabled val="1"/>
        </dgm:presLayoutVars>
      </dgm:prSet>
      <dgm:spPr/>
      <dgm:t>
        <a:bodyPr/>
        <a:lstStyle/>
        <a:p>
          <a:endParaRPr lang="en-US"/>
        </a:p>
      </dgm:t>
    </dgm:pt>
    <dgm:pt modelId="{B3027604-FF78-4588-A00B-F06490141841}" type="pres">
      <dgm:prSet presAssocID="{1A350E67-BDBF-4218-A31E-7415109F6CDD}" presName="negativeSpace" presStyleCnt="0"/>
      <dgm:spPr/>
    </dgm:pt>
    <dgm:pt modelId="{EBA47964-35B1-42B0-B1AB-15184B22F30F}" type="pres">
      <dgm:prSet presAssocID="{1A350E67-BDBF-4218-A31E-7415109F6CDD}" presName="childText" presStyleLbl="conFgAcc1" presStyleIdx="2" presStyleCnt="6">
        <dgm:presLayoutVars>
          <dgm:bulletEnabled val="1"/>
        </dgm:presLayoutVars>
      </dgm:prSet>
      <dgm:spPr/>
    </dgm:pt>
    <dgm:pt modelId="{CE6B1D86-EFE8-4012-99C3-E3A70621ACDE}" type="pres">
      <dgm:prSet presAssocID="{CFAFAB9D-5E49-473F-968A-9B3FF6E2C1B3}" presName="spaceBetweenRectangles" presStyleCnt="0"/>
      <dgm:spPr/>
    </dgm:pt>
    <dgm:pt modelId="{457E3C19-5523-4A3B-A2B1-C3FB9CC0C871}" type="pres">
      <dgm:prSet presAssocID="{F90FD249-9E4D-4D42-8E44-6D9707BA7DF6}" presName="parentLin" presStyleCnt="0"/>
      <dgm:spPr/>
    </dgm:pt>
    <dgm:pt modelId="{74B3A095-5265-422C-B8B6-469A086705BF}" type="pres">
      <dgm:prSet presAssocID="{F90FD249-9E4D-4D42-8E44-6D9707BA7DF6}" presName="parentLeftMargin" presStyleLbl="node1" presStyleIdx="2" presStyleCnt="6"/>
      <dgm:spPr/>
    </dgm:pt>
    <dgm:pt modelId="{909A8496-FD88-4E2A-B0D7-9100952D86BF}" type="pres">
      <dgm:prSet presAssocID="{F90FD249-9E4D-4D42-8E44-6D9707BA7DF6}" presName="parentText" presStyleLbl="node1" presStyleIdx="3" presStyleCnt="6">
        <dgm:presLayoutVars>
          <dgm:chMax val="0"/>
          <dgm:bulletEnabled val="1"/>
        </dgm:presLayoutVars>
      </dgm:prSet>
      <dgm:spPr/>
      <dgm:t>
        <a:bodyPr/>
        <a:lstStyle/>
        <a:p>
          <a:endParaRPr lang="en-US"/>
        </a:p>
      </dgm:t>
    </dgm:pt>
    <dgm:pt modelId="{9BA20E9E-9C4D-46C2-9931-B43CA3EC9960}" type="pres">
      <dgm:prSet presAssocID="{F90FD249-9E4D-4D42-8E44-6D9707BA7DF6}" presName="negativeSpace" presStyleCnt="0"/>
      <dgm:spPr/>
    </dgm:pt>
    <dgm:pt modelId="{818CFE93-38DF-4031-B788-65658F52A361}" type="pres">
      <dgm:prSet presAssocID="{F90FD249-9E4D-4D42-8E44-6D9707BA7DF6}" presName="childText" presStyleLbl="conFgAcc1" presStyleIdx="3" presStyleCnt="6">
        <dgm:presLayoutVars>
          <dgm:bulletEnabled val="1"/>
        </dgm:presLayoutVars>
      </dgm:prSet>
      <dgm:spPr/>
    </dgm:pt>
    <dgm:pt modelId="{31BC0E2E-D5E0-469C-B510-888F20D40C9F}" type="pres">
      <dgm:prSet presAssocID="{BD9E7A93-D969-4BE9-92C2-7057794FA971}" presName="spaceBetweenRectangles" presStyleCnt="0"/>
      <dgm:spPr/>
    </dgm:pt>
    <dgm:pt modelId="{B0789BF0-01DA-44A8-B4B9-E25054A40220}" type="pres">
      <dgm:prSet presAssocID="{927E18DF-289C-4824-807F-4C8E9CC08BF6}" presName="parentLin" presStyleCnt="0"/>
      <dgm:spPr/>
    </dgm:pt>
    <dgm:pt modelId="{56F9EE8C-4527-4992-AA06-F85B30E478C5}" type="pres">
      <dgm:prSet presAssocID="{927E18DF-289C-4824-807F-4C8E9CC08BF6}" presName="parentLeftMargin" presStyleLbl="node1" presStyleIdx="3" presStyleCnt="6"/>
      <dgm:spPr/>
    </dgm:pt>
    <dgm:pt modelId="{41A092B9-A2F0-49F7-8403-766E1577D831}" type="pres">
      <dgm:prSet presAssocID="{927E18DF-289C-4824-807F-4C8E9CC08BF6}" presName="parentText" presStyleLbl="node1" presStyleIdx="4" presStyleCnt="6">
        <dgm:presLayoutVars>
          <dgm:chMax val="0"/>
          <dgm:bulletEnabled val="1"/>
        </dgm:presLayoutVars>
      </dgm:prSet>
      <dgm:spPr/>
    </dgm:pt>
    <dgm:pt modelId="{E95CB68B-5E6F-4116-8874-C6223D6E423C}" type="pres">
      <dgm:prSet presAssocID="{927E18DF-289C-4824-807F-4C8E9CC08BF6}" presName="negativeSpace" presStyleCnt="0"/>
      <dgm:spPr/>
    </dgm:pt>
    <dgm:pt modelId="{F6843DA8-E4C6-442C-8985-57AA6BBB277F}" type="pres">
      <dgm:prSet presAssocID="{927E18DF-289C-4824-807F-4C8E9CC08BF6}" presName="childText" presStyleLbl="conFgAcc1" presStyleIdx="4" presStyleCnt="6">
        <dgm:presLayoutVars>
          <dgm:bulletEnabled val="1"/>
        </dgm:presLayoutVars>
      </dgm:prSet>
      <dgm:spPr/>
    </dgm:pt>
    <dgm:pt modelId="{2E06DAF6-1B10-41C0-90AA-6422855DCF3A}" type="pres">
      <dgm:prSet presAssocID="{2CBC9A0C-0A99-4C40-B1C8-84EB7825FED2}" presName="spaceBetweenRectangles" presStyleCnt="0"/>
      <dgm:spPr/>
    </dgm:pt>
    <dgm:pt modelId="{9977A386-47D7-4510-9F9E-61389C41D030}" type="pres">
      <dgm:prSet presAssocID="{B47F84D5-3C09-4E81-9097-C7F02A45AB5E}" presName="parentLin" presStyleCnt="0"/>
      <dgm:spPr/>
    </dgm:pt>
    <dgm:pt modelId="{4A295768-0BE4-49B1-9BAF-5A7423204468}" type="pres">
      <dgm:prSet presAssocID="{B47F84D5-3C09-4E81-9097-C7F02A45AB5E}" presName="parentLeftMargin" presStyleLbl="node1" presStyleIdx="4" presStyleCnt="6"/>
      <dgm:spPr/>
    </dgm:pt>
    <dgm:pt modelId="{D3452CAF-1326-4AED-A87E-3F3F4780DEF1}" type="pres">
      <dgm:prSet presAssocID="{B47F84D5-3C09-4E81-9097-C7F02A45AB5E}" presName="parentText" presStyleLbl="node1" presStyleIdx="5" presStyleCnt="6">
        <dgm:presLayoutVars>
          <dgm:chMax val="0"/>
          <dgm:bulletEnabled val="1"/>
        </dgm:presLayoutVars>
      </dgm:prSet>
      <dgm:spPr/>
      <dgm:t>
        <a:bodyPr/>
        <a:lstStyle/>
        <a:p>
          <a:endParaRPr lang="en-US"/>
        </a:p>
      </dgm:t>
    </dgm:pt>
    <dgm:pt modelId="{2C231845-E95C-4635-9D85-E449E2045268}" type="pres">
      <dgm:prSet presAssocID="{B47F84D5-3C09-4E81-9097-C7F02A45AB5E}" presName="negativeSpace" presStyleCnt="0"/>
      <dgm:spPr/>
    </dgm:pt>
    <dgm:pt modelId="{F05D91E8-5E38-4808-90CC-EA0D31BA8E33}" type="pres">
      <dgm:prSet presAssocID="{B47F84D5-3C09-4E81-9097-C7F02A45AB5E}" presName="childText" presStyleLbl="conFgAcc1" presStyleIdx="5" presStyleCnt="6">
        <dgm:presLayoutVars>
          <dgm:bulletEnabled val="1"/>
        </dgm:presLayoutVars>
      </dgm:prSet>
      <dgm:spPr/>
    </dgm:pt>
  </dgm:ptLst>
  <dgm:cxnLst>
    <dgm:cxn modelId="{A14CF887-2942-4279-B592-7E53DCCD30CF}" type="presOf" srcId="{927E18DF-289C-4824-807F-4C8E9CC08BF6}" destId="{41A092B9-A2F0-49F7-8403-766E1577D831}" srcOrd="1" destOrd="0" presId="urn:microsoft.com/office/officeart/2005/8/layout/list1"/>
    <dgm:cxn modelId="{15BAE5F3-E8FA-4331-A81F-43A48524CCEC}" srcId="{F2BD2166-4251-497B-8953-425689AF656D}" destId="{B47F84D5-3C09-4E81-9097-C7F02A45AB5E}" srcOrd="5" destOrd="0" parTransId="{0A7D96E4-EA3C-4F73-8927-6A4556CA081B}" sibTransId="{C70B6D32-30E9-4CD1-9C1B-E128A06A841D}"/>
    <dgm:cxn modelId="{42B6D189-B1E4-4134-8C81-855725537B69}" type="presOf" srcId="{BC142B3D-B247-4449-96F9-11009C45E18A}" destId="{0E1AA733-960B-458A-BD48-7EE2BA99FAB1}" srcOrd="0" destOrd="0" presId="urn:microsoft.com/office/officeart/2005/8/layout/list1"/>
    <dgm:cxn modelId="{370836F1-4FF9-42E4-85D0-BB622EC16393}" type="presOf" srcId="{F2BD2166-4251-497B-8953-425689AF656D}" destId="{A096F8C4-CF60-48A4-A190-1022BB5A5D55}" srcOrd="0" destOrd="0" presId="urn:microsoft.com/office/officeart/2005/8/layout/list1"/>
    <dgm:cxn modelId="{0E6AD6DE-24D2-469E-846E-0F3B41766B8C}" type="presOf" srcId="{B47F84D5-3C09-4E81-9097-C7F02A45AB5E}" destId="{4A295768-0BE4-49B1-9BAF-5A7423204468}" srcOrd="0" destOrd="0" presId="urn:microsoft.com/office/officeart/2005/8/layout/list1"/>
    <dgm:cxn modelId="{52EC5995-C395-4FBE-94F5-46A168852C8D}" srcId="{F2BD2166-4251-497B-8953-425689AF656D}" destId="{F90FD249-9E4D-4D42-8E44-6D9707BA7DF6}" srcOrd="3" destOrd="0" parTransId="{62DBA6BF-0480-4FEE-BBF1-CCA49405196C}" sibTransId="{BD9E7A93-D969-4BE9-92C2-7057794FA971}"/>
    <dgm:cxn modelId="{B835958D-F544-4FF8-B9B7-A25E917816CB}" type="presOf" srcId="{8D9D68BF-55D8-40C5-8C56-5F3ADD2CF503}" destId="{1576B216-D448-4F44-9E41-48502BB30CE1}" srcOrd="1" destOrd="0" presId="urn:microsoft.com/office/officeart/2005/8/layout/list1"/>
    <dgm:cxn modelId="{B97A4B0A-75A7-434C-A1BD-6071E8F989E4}" srcId="{F2BD2166-4251-497B-8953-425689AF656D}" destId="{927E18DF-289C-4824-807F-4C8E9CC08BF6}" srcOrd="4" destOrd="0" parTransId="{29F20AE3-AA0A-4691-9409-D9EC0E199C36}" sibTransId="{2CBC9A0C-0A99-4C40-B1C8-84EB7825FED2}"/>
    <dgm:cxn modelId="{47863E6F-8E61-4243-8CDB-D9FAB92D626C}" srcId="{F2BD2166-4251-497B-8953-425689AF656D}" destId="{1A350E67-BDBF-4218-A31E-7415109F6CDD}" srcOrd="2" destOrd="0" parTransId="{DE8037B5-3BFF-4903-AC36-B8A5AC191E89}" sibTransId="{CFAFAB9D-5E49-473F-968A-9B3FF6E2C1B3}"/>
    <dgm:cxn modelId="{F1A58D7C-FE6B-4ED7-BE0E-F985B71909EC}" type="presOf" srcId="{F90FD249-9E4D-4D42-8E44-6D9707BA7DF6}" destId="{909A8496-FD88-4E2A-B0D7-9100952D86BF}" srcOrd="1" destOrd="0" presId="urn:microsoft.com/office/officeart/2005/8/layout/list1"/>
    <dgm:cxn modelId="{F7526DBB-A607-450D-BFE9-B975210DD3D5}" srcId="{F2BD2166-4251-497B-8953-425689AF656D}" destId="{8D9D68BF-55D8-40C5-8C56-5F3ADD2CF503}" srcOrd="1" destOrd="0" parTransId="{479CD222-89C0-4D01-8556-083CF62628BC}" sibTransId="{624042BF-F08E-4121-8937-3E195BE340AF}"/>
    <dgm:cxn modelId="{BEB7C641-D7C6-4FD9-B9F6-94BA4994211E}" type="presOf" srcId="{1A350E67-BDBF-4218-A31E-7415109F6CDD}" destId="{E8EBDE1F-26D8-4F55-AD17-8F5ABFF3531B}" srcOrd="1" destOrd="0" presId="urn:microsoft.com/office/officeart/2005/8/layout/list1"/>
    <dgm:cxn modelId="{B120BC39-BCF9-4744-8084-2D6AE5B9DEB6}" type="presOf" srcId="{8D9D68BF-55D8-40C5-8C56-5F3ADD2CF503}" destId="{3A5CABFC-C977-4FA2-A6FB-B96E22077EF7}" srcOrd="0" destOrd="0" presId="urn:microsoft.com/office/officeart/2005/8/layout/list1"/>
    <dgm:cxn modelId="{7B943377-1329-4AB0-8465-3E21FC591358}" type="presOf" srcId="{BC142B3D-B247-4449-96F9-11009C45E18A}" destId="{17E82B25-F7C1-4428-A318-E29ACABD3290}" srcOrd="1" destOrd="0" presId="urn:microsoft.com/office/officeart/2005/8/layout/list1"/>
    <dgm:cxn modelId="{96E44A39-1106-467E-B396-C09A98A31A11}" srcId="{F2BD2166-4251-497B-8953-425689AF656D}" destId="{BC142B3D-B247-4449-96F9-11009C45E18A}" srcOrd="0" destOrd="0" parTransId="{2F382F75-0CC5-4E79-A142-BAB059FC3ED2}" sibTransId="{1DE76E95-D577-45C5-A49D-165993ED21A5}"/>
    <dgm:cxn modelId="{688BA094-74BF-45DE-A03D-26CC1DB7DB2F}" type="presOf" srcId="{927E18DF-289C-4824-807F-4C8E9CC08BF6}" destId="{56F9EE8C-4527-4992-AA06-F85B30E478C5}" srcOrd="0" destOrd="0" presId="urn:microsoft.com/office/officeart/2005/8/layout/list1"/>
    <dgm:cxn modelId="{688B6E96-B478-401E-9E7E-76619368F837}" type="presOf" srcId="{B47F84D5-3C09-4E81-9097-C7F02A45AB5E}" destId="{D3452CAF-1326-4AED-A87E-3F3F4780DEF1}" srcOrd="1" destOrd="0" presId="urn:microsoft.com/office/officeart/2005/8/layout/list1"/>
    <dgm:cxn modelId="{89938064-05FD-4079-9633-A87A3D5D64D6}" type="presOf" srcId="{F90FD249-9E4D-4D42-8E44-6D9707BA7DF6}" destId="{74B3A095-5265-422C-B8B6-469A086705BF}" srcOrd="0" destOrd="0" presId="urn:microsoft.com/office/officeart/2005/8/layout/list1"/>
    <dgm:cxn modelId="{53FEB003-81CD-4A4D-970C-7D476FDD5D8A}" type="presOf" srcId="{1A350E67-BDBF-4218-A31E-7415109F6CDD}" destId="{E4C4B2F6-9785-46C6-BD1C-C4304C8B9DDE}" srcOrd="0" destOrd="0" presId="urn:microsoft.com/office/officeart/2005/8/layout/list1"/>
    <dgm:cxn modelId="{C63BC6D4-191A-4DF3-9184-146CCD23EF6C}" type="presParOf" srcId="{A096F8C4-CF60-48A4-A190-1022BB5A5D55}" destId="{0168151A-F776-44F7-AF51-C2004CDF8780}" srcOrd="0" destOrd="0" presId="urn:microsoft.com/office/officeart/2005/8/layout/list1"/>
    <dgm:cxn modelId="{DB4B9418-3E58-4B92-9643-6DE3F37ABBC3}" type="presParOf" srcId="{0168151A-F776-44F7-AF51-C2004CDF8780}" destId="{0E1AA733-960B-458A-BD48-7EE2BA99FAB1}" srcOrd="0" destOrd="0" presId="urn:microsoft.com/office/officeart/2005/8/layout/list1"/>
    <dgm:cxn modelId="{FFA939EC-38BE-4A75-B7F4-26CE8F6F0E12}" type="presParOf" srcId="{0168151A-F776-44F7-AF51-C2004CDF8780}" destId="{17E82B25-F7C1-4428-A318-E29ACABD3290}" srcOrd="1" destOrd="0" presId="urn:microsoft.com/office/officeart/2005/8/layout/list1"/>
    <dgm:cxn modelId="{75330090-3291-4B24-9A23-06C70084B996}" type="presParOf" srcId="{A096F8C4-CF60-48A4-A190-1022BB5A5D55}" destId="{785CFD9B-25E1-498D-AD1C-67929030DF6B}" srcOrd="1" destOrd="0" presId="urn:microsoft.com/office/officeart/2005/8/layout/list1"/>
    <dgm:cxn modelId="{59567D0F-77EE-4708-8B8C-3B7656D75229}" type="presParOf" srcId="{A096F8C4-CF60-48A4-A190-1022BB5A5D55}" destId="{487DF39F-2C90-45E5-8CCF-1C532D5ED394}" srcOrd="2" destOrd="0" presId="urn:microsoft.com/office/officeart/2005/8/layout/list1"/>
    <dgm:cxn modelId="{AC52D97D-1552-49C2-A9D4-CFBB1B28F6EB}" type="presParOf" srcId="{A096F8C4-CF60-48A4-A190-1022BB5A5D55}" destId="{EF9FE6F4-389E-4839-A80A-AB7A4C5A8BEF}" srcOrd="3" destOrd="0" presId="urn:microsoft.com/office/officeart/2005/8/layout/list1"/>
    <dgm:cxn modelId="{C31863B8-B06D-4EB0-8D08-2F4CB902520E}" type="presParOf" srcId="{A096F8C4-CF60-48A4-A190-1022BB5A5D55}" destId="{781E0C25-CD9C-418F-A1F8-221A6C361BB8}" srcOrd="4" destOrd="0" presId="urn:microsoft.com/office/officeart/2005/8/layout/list1"/>
    <dgm:cxn modelId="{EA5ED36A-66AD-4693-BD90-38028ACD3ABD}" type="presParOf" srcId="{781E0C25-CD9C-418F-A1F8-221A6C361BB8}" destId="{3A5CABFC-C977-4FA2-A6FB-B96E22077EF7}" srcOrd="0" destOrd="0" presId="urn:microsoft.com/office/officeart/2005/8/layout/list1"/>
    <dgm:cxn modelId="{8BA1B28E-F78B-4BAD-8AB0-72C4616D0A92}" type="presParOf" srcId="{781E0C25-CD9C-418F-A1F8-221A6C361BB8}" destId="{1576B216-D448-4F44-9E41-48502BB30CE1}" srcOrd="1" destOrd="0" presId="urn:microsoft.com/office/officeart/2005/8/layout/list1"/>
    <dgm:cxn modelId="{DC0B3710-CB61-4EF9-99E9-E48D5C041C2C}" type="presParOf" srcId="{A096F8C4-CF60-48A4-A190-1022BB5A5D55}" destId="{25579102-E33A-477A-96A5-238BB35E3FF3}" srcOrd="5" destOrd="0" presId="urn:microsoft.com/office/officeart/2005/8/layout/list1"/>
    <dgm:cxn modelId="{15072E43-931E-4A6D-B333-89CD0894F9C1}" type="presParOf" srcId="{A096F8C4-CF60-48A4-A190-1022BB5A5D55}" destId="{B18D77EF-269C-418A-B78A-325F4044F143}" srcOrd="6" destOrd="0" presId="urn:microsoft.com/office/officeart/2005/8/layout/list1"/>
    <dgm:cxn modelId="{00C7B6A3-DC0C-4675-9838-F309603762BE}" type="presParOf" srcId="{A096F8C4-CF60-48A4-A190-1022BB5A5D55}" destId="{E94EB13B-F06F-4DEE-ADD3-8F5F6069DA25}" srcOrd="7" destOrd="0" presId="urn:microsoft.com/office/officeart/2005/8/layout/list1"/>
    <dgm:cxn modelId="{A1CA95CF-E060-4A0A-8792-3A2C90B7174B}" type="presParOf" srcId="{A096F8C4-CF60-48A4-A190-1022BB5A5D55}" destId="{8CF5AC91-DFF9-4227-8088-7418FDCA8A39}" srcOrd="8" destOrd="0" presId="urn:microsoft.com/office/officeart/2005/8/layout/list1"/>
    <dgm:cxn modelId="{50FC517A-9482-4609-9D1F-A38A3417BAA6}" type="presParOf" srcId="{8CF5AC91-DFF9-4227-8088-7418FDCA8A39}" destId="{E4C4B2F6-9785-46C6-BD1C-C4304C8B9DDE}" srcOrd="0" destOrd="0" presId="urn:microsoft.com/office/officeart/2005/8/layout/list1"/>
    <dgm:cxn modelId="{DC09788C-F114-4D0A-9664-BA476817566F}" type="presParOf" srcId="{8CF5AC91-DFF9-4227-8088-7418FDCA8A39}" destId="{E8EBDE1F-26D8-4F55-AD17-8F5ABFF3531B}" srcOrd="1" destOrd="0" presId="urn:microsoft.com/office/officeart/2005/8/layout/list1"/>
    <dgm:cxn modelId="{4C2528AA-8BE2-4C5A-96CA-BA73D17BF1A1}" type="presParOf" srcId="{A096F8C4-CF60-48A4-A190-1022BB5A5D55}" destId="{B3027604-FF78-4588-A00B-F06490141841}" srcOrd="9" destOrd="0" presId="urn:microsoft.com/office/officeart/2005/8/layout/list1"/>
    <dgm:cxn modelId="{49E2692B-5D1D-4B0C-B15B-142E44FA7101}" type="presParOf" srcId="{A096F8C4-CF60-48A4-A190-1022BB5A5D55}" destId="{EBA47964-35B1-42B0-B1AB-15184B22F30F}" srcOrd="10" destOrd="0" presId="urn:microsoft.com/office/officeart/2005/8/layout/list1"/>
    <dgm:cxn modelId="{6D106E28-89A2-4F8E-BCE2-1E0F856B16B5}" type="presParOf" srcId="{A096F8C4-CF60-48A4-A190-1022BB5A5D55}" destId="{CE6B1D86-EFE8-4012-99C3-E3A70621ACDE}" srcOrd="11" destOrd="0" presId="urn:microsoft.com/office/officeart/2005/8/layout/list1"/>
    <dgm:cxn modelId="{9FBFB8BC-B311-4582-B8F1-0F88B2B17BC8}" type="presParOf" srcId="{A096F8C4-CF60-48A4-A190-1022BB5A5D55}" destId="{457E3C19-5523-4A3B-A2B1-C3FB9CC0C871}" srcOrd="12" destOrd="0" presId="urn:microsoft.com/office/officeart/2005/8/layout/list1"/>
    <dgm:cxn modelId="{886606D6-FCD6-4A2B-8619-9E2F9AD0B90B}" type="presParOf" srcId="{457E3C19-5523-4A3B-A2B1-C3FB9CC0C871}" destId="{74B3A095-5265-422C-B8B6-469A086705BF}" srcOrd="0" destOrd="0" presId="urn:microsoft.com/office/officeart/2005/8/layout/list1"/>
    <dgm:cxn modelId="{3659FAD8-A0C5-4C7B-AECB-638DB5134FE3}" type="presParOf" srcId="{457E3C19-5523-4A3B-A2B1-C3FB9CC0C871}" destId="{909A8496-FD88-4E2A-B0D7-9100952D86BF}" srcOrd="1" destOrd="0" presId="urn:microsoft.com/office/officeart/2005/8/layout/list1"/>
    <dgm:cxn modelId="{20DF9E1F-BE4C-4A8E-95D0-66A75142BB19}" type="presParOf" srcId="{A096F8C4-CF60-48A4-A190-1022BB5A5D55}" destId="{9BA20E9E-9C4D-46C2-9931-B43CA3EC9960}" srcOrd="13" destOrd="0" presId="urn:microsoft.com/office/officeart/2005/8/layout/list1"/>
    <dgm:cxn modelId="{ABA99852-E42F-4995-A819-F629D9955975}" type="presParOf" srcId="{A096F8C4-CF60-48A4-A190-1022BB5A5D55}" destId="{818CFE93-38DF-4031-B788-65658F52A361}" srcOrd="14" destOrd="0" presId="urn:microsoft.com/office/officeart/2005/8/layout/list1"/>
    <dgm:cxn modelId="{C319BF30-8C3F-4AAF-A936-EFD29579847E}" type="presParOf" srcId="{A096F8C4-CF60-48A4-A190-1022BB5A5D55}" destId="{31BC0E2E-D5E0-469C-B510-888F20D40C9F}" srcOrd="15" destOrd="0" presId="urn:microsoft.com/office/officeart/2005/8/layout/list1"/>
    <dgm:cxn modelId="{C5DAE3B3-74B2-4AB5-ACBF-0894FF0311A3}" type="presParOf" srcId="{A096F8C4-CF60-48A4-A190-1022BB5A5D55}" destId="{B0789BF0-01DA-44A8-B4B9-E25054A40220}" srcOrd="16" destOrd="0" presId="urn:microsoft.com/office/officeart/2005/8/layout/list1"/>
    <dgm:cxn modelId="{EF3FB5CC-3CB5-4C28-B404-FF5811860D17}" type="presParOf" srcId="{B0789BF0-01DA-44A8-B4B9-E25054A40220}" destId="{56F9EE8C-4527-4992-AA06-F85B30E478C5}" srcOrd="0" destOrd="0" presId="urn:microsoft.com/office/officeart/2005/8/layout/list1"/>
    <dgm:cxn modelId="{02CC34E9-8BD7-40B6-9592-1B55469A7ADA}" type="presParOf" srcId="{B0789BF0-01DA-44A8-B4B9-E25054A40220}" destId="{41A092B9-A2F0-49F7-8403-766E1577D831}" srcOrd="1" destOrd="0" presId="urn:microsoft.com/office/officeart/2005/8/layout/list1"/>
    <dgm:cxn modelId="{31DC4C51-E08F-4F8C-9BF3-9DB17FEADD11}" type="presParOf" srcId="{A096F8C4-CF60-48A4-A190-1022BB5A5D55}" destId="{E95CB68B-5E6F-4116-8874-C6223D6E423C}" srcOrd="17" destOrd="0" presId="urn:microsoft.com/office/officeart/2005/8/layout/list1"/>
    <dgm:cxn modelId="{3A40FC35-4BE5-444C-8715-7CB3972AE1BB}" type="presParOf" srcId="{A096F8C4-CF60-48A4-A190-1022BB5A5D55}" destId="{F6843DA8-E4C6-442C-8985-57AA6BBB277F}" srcOrd="18" destOrd="0" presId="urn:microsoft.com/office/officeart/2005/8/layout/list1"/>
    <dgm:cxn modelId="{192522B7-FFB7-48BF-B364-25CA626B8E78}" type="presParOf" srcId="{A096F8C4-CF60-48A4-A190-1022BB5A5D55}" destId="{2E06DAF6-1B10-41C0-90AA-6422855DCF3A}" srcOrd="19" destOrd="0" presId="urn:microsoft.com/office/officeart/2005/8/layout/list1"/>
    <dgm:cxn modelId="{CD973372-DE91-40D1-A866-86ED371883C4}" type="presParOf" srcId="{A096F8C4-CF60-48A4-A190-1022BB5A5D55}" destId="{9977A386-47D7-4510-9F9E-61389C41D030}" srcOrd="20" destOrd="0" presId="urn:microsoft.com/office/officeart/2005/8/layout/list1"/>
    <dgm:cxn modelId="{906728BF-2F82-4D90-BFA1-EBB8C5C8794C}" type="presParOf" srcId="{9977A386-47D7-4510-9F9E-61389C41D030}" destId="{4A295768-0BE4-49B1-9BAF-5A7423204468}" srcOrd="0" destOrd="0" presId="urn:microsoft.com/office/officeart/2005/8/layout/list1"/>
    <dgm:cxn modelId="{7A5E0CF7-754A-47C5-9AC8-77D0578DD2EA}" type="presParOf" srcId="{9977A386-47D7-4510-9F9E-61389C41D030}" destId="{D3452CAF-1326-4AED-A87E-3F3F4780DEF1}" srcOrd="1" destOrd="0" presId="urn:microsoft.com/office/officeart/2005/8/layout/list1"/>
    <dgm:cxn modelId="{2BAFF42B-58FB-4C8A-9584-C0B7A5D69E57}" type="presParOf" srcId="{A096F8C4-CF60-48A4-A190-1022BB5A5D55}" destId="{2C231845-E95C-4635-9D85-E449E2045268}" srcOrd="21" destOrd="0" presId="urn:microsoft.com/office/officeart/2005/8/layout/list1"/>
    <dgm:cxn modelId="{8203F3D7-39D3-424F-A2F2-5BC44F8AE07F}" type="presParOf" srcId="{A096F8C4-CF60-48A4-A190-1022BB5A5D55}" destId="{F05D91E8-5E38-4808-90CC-EA0D31BA8E33}" srcOrd="22" destOrd="0" presId="urn:microsoft.com/office/officeart/2005/8/layout/list1"/>
  </dgm:cxnLst>
  <dgm:bg/>
  <dgm:whole/>
</dgm:dataModel>
</file>

<file path=ppt/diagrams/data2.xml><?xml version="1.0" encoding="utf-8"?>
<dgm:dataModel xmlns:dgm="http://schemas.openxmlformats.org/drawingml/2006/diagram" xmlns:a="http://schemas.openxmlformats.org/drawingml/2006/main">
  <dgm:ptLst>
    <dgm:pt modelId="{40A61EB1-56DE-4998-B9CC-A8A16BB25D8F}" type="doc">
      <dgm:prSet loTypeId="urn:microsoft.com/office/officeart/2005/8/layout/pyramid2" loCatId="list" qsTypeId="urn:microsoft.com/office/officeart/2005/8/quickstyle/3d3" qsCatId="3D" csTypeId="urn:microsoft.com/office/officeart/2005/8/colors/accent1_2" csCatId="accent1" phldr="1"/>
      <dgm:spPr/>
    </dgm:pt>
    <dgm:pt modelId="{802ED71C-7A54-4E2C-BDDD-0D036FB012AA}">
      <dgm:prSet phldrT="[Text]"/>
      <dgm:spPr/>
      <dgm:t>
        <a:bodyPr/>
        <a:lstStyle/>
        <a:p>
          <a:r>
            <a:rPr lang="en-US" dirty="0" smtClean="0"/>
            <a:t>Stress Inoculation Training</a:t>
          </a:r>
          <a:endParaRPr lang="en-US" dirty="0"/>
        </a:p>
      </dgm:t>
    </dgm:pt>
    <dgm:pt modelId="{3C8EBF74-8F26-41DC-9C76-392BEE2DE6AF}" type="parTrans" cxnId="{D3418AD0-8B57-41F1-A83B-2FF4DE067D8A}">
      <dgm:prSet/>
      <dgm:spPr/>
      <dgm:t>
        <a:bodyPr/>
        <a:lstStyle/>
        <a:p>
          <a:endParaRPr lang="en-US"/>
        </a:p>
      </dgm:t>
    </dgm:pt>
    <dgm:pt modelId="{7AC43771-EAD3-4F57-A824-B4F7762BE09F}" type="sibTrans" cxnId="{D3418AD0-8B57-41F1-A83B-2FF4DE067D8A}">
      <dgm:prSet/>
      <dgm:spPr/>
      <dgm:t>
        <a:bodyPr/>
        <a:lstStyle/>
        <a:p>
          <a:endParaRPr lang="en-US"/>
        </a:p>
      </dgm:t>
    </dgm:pt>
    <dgm:pt modelId="{C569A6FD-74AF-4903-8444-9E3DC4DB59A4}">
      <dgm:prSet phldrT="[Text]"/>
      <dgm:spPr/>
      <dgm:t>
        <a:bodyPr/>
        <a:lstStyle/>
        <a:p>
          <a:r>
            <a:rPr lang="en-US" dirty="0" smtClean="0"/>
            <a:t>Prolonged Exposure</a:t>
          </a:r>
          <a:endParaRPr lang="en-US" dirty="0"/>
        </a:p>
      </dgm:t>
    </dgm:pt>
    <dgm:pt modelId="{74061D4F-E683-42FD-934E-29057E8F1B7B}" type="parTrans" cxnId="{200925E1-F685-4EE5-9A14-D3C21D73ACE6}">
      <dgm:prSet/>
      <dgm:spPr/>
      <dgm:t>
        <a:bodyPr/>
        <a:lstStyle/>
        <a:p>
          <a:endParaRPr lang="en-US"/>
        </a:p>
      </dgm:t>
    </dgm:pt>
    <dgm:pt modelId="{E337E12D-B6B1-4F2C-9333-F32527A3FFC4}" type="sibTrans" cxnId="{200925E1-F685-4EE5-9A14-D3C21D73ACE6}">
      <dgm:prSet/>
      <dgm:spPr/>
      <dgm:t>
        <a:bodyPr/>
        <a:lstStyle/>
        <a:p>
          <a:endParaRPr lang="en-US"/>
        </a:p>
      </dgm:t>
    </dgm:pt>
    <dgm:pt modelId="{E859966F-F8F7-4F1B-A63D-742248213C39}">
      <dgm:prSet phldrT="[Text]"/>
      <dgm:spPr/>
      <dgm:t>
        <a:bodyPr/>
        <a:lstStyle/>
        <a:p>
          <a:r>
            <a:rPr lang="en-US" dirty="0" smtClean="0"/>
            <a:t>Cognitive Processing Therapy</a:t>
          </a:r>
        </a:p>
      </dgm:t>
    </dgm:pt>
    <dgm:pt modelId="{4CACF573-5664-4309-9AF1-05E38C1856E2}" type="parTrans" cxnId="{702961BB-A4A4-4B62-B62C-478CBB533F96}">
      <dgm:prSet/>
      <dgm:spPr/>
      <dgm:t>
        <a:bodyPr/>
        <a:lstStyle/>
        <a:p>
          <a:endParaRPr lang="en-US"/>
        </a:p>
      </dgm:t>
    </dgm:pt>
    <dgm:pt modelId="{85C18E9C-B35D-4CA7-90F4-E4DF236E1989}" type="sibTrans" cxnId="{702961BB-A4A4-4B62-B62C-478CBB533F96}">
      <dgm:prSet/>
      <dgm:spPr/>
      <dgm:t>
        <a:bodyPr/>
        <a:lstStyle/>
        <a:p>
          <a:endParaRPr lang="en-US"/>
        </a:p>
      </dgm:t>
    </dgm:pt>
    <dgm:pt modelId="{14830816-2D01-497D-9706-B2545A6DE298}">
      <dgm:prSet phldrT="[Text]"/>
      <dgm:spPr/>
      <dgm:t>
        <a:bodyPr/>
        <a:lstStyle/>
        <a:p>
          <a:r>
            <a:rPr lang="en-US" dirty="0" smtClean="0"/>
            <a:t>Multiple Channel Exposure Therapy</a:t>
          </a:r>
        </a:p>
      </dgm:t>
    </dgm:pt>
    <dgm:pt modelId="{43EA3930-5545-49CB-9EDD-3E50E71D4E08}" type="parTrans" cxnId="{2DAC8FB4-2C65-4956-935D-96C1ED36315E}">
      <dgm:prSet/>
      <dgm:spPr/>
      <dgm:t>
        <a:bodyPr/>
        <a:lstStyle/>
        <a:p>
          <a:endParaRPr lang="en-US"/>
        </a:p>
      </dgm:t>
    </dgm:pt>
    <dgm:pt modelId="{17D9A4F4-2786-4D29-BCD4-5C00ADD8FF4B}" type="sibTrans" cxnId="{2DAC8FB4-2C65-4956-935D-96C1ED36315E}">
      <dgm:prSet/>
      <dgm:spPr/>
      <dgm:t>
        <a:bodyPr/>
        <a:lstStyle/>
        <a:p>
          <a:endParaRPr lang="en-US"/>
        </a:p>
      </dgm:t>
    </dgm:pt>
    <dgm:pt modelId="{9B321C92-D7D2-4721-9930-C2F7A6C8ED43}">
      <dgm:prSet phldrT="[Text]"/>
      <dgm:spPr/>
      <dgm:t>
        <a:bodyPr/>
        <a:lstStyle/>
        <a:p>
          <a:r>
            <a:rPr lang="en-US" dirty="0" smtClean="0"/>
            <a:t>Eye Movement Desensitization and Reprocessing</a:t>
          </a:r>
        </a:p>
      </dgm:t>
    </dgm:pt>
    <dgm:pt modelId="{C321F371-932E-489C-BFA4-BB2C4841F7EF}" type="parTrans" cxnId="{064B9898-AEF2-465B-B833-7AB8CDA09D87}">
      <dgm:prSet/>
      <dgm:spPr/>
      <dgm:t>
        <a:bodyPr/>
        <a:lstStyle/>
        <a:p>
          <a:endParaRPr lang="en-US"/>
        </a:p>
      </dgm:t>
    </dgm:pt>
    <dgm:pt modelId="{CD5021DF-BBDA-4481-8B0A-FD7A47686DEC}" type="sibTrans" cxnId="{064B9898-AEF2-465B-B833-7AB8CDA09D87}">
      <dgm:prSet/>
      <dgm:spPr/>
      <dgm:t>
        <a:bodyPr/>
        <a:lstStyle/>
        <a:p>
          <a:endParaRPr lang="en-US"/>
        </a:p>
      </dgm:t>
    </dgm:pt>
    <dgm:pt modelId="{160D00A1-F5E7-4AE2-9E54-19C77D9A658E}" type="pres">
      <dgm:prSet presAssocID="{40A61EB1-56DE-4998-B9CC-A8A16BB25D8F}" presName="compositeShape" presStyleCnt="0">
        <dgm:presLayoutVars>
          <dgm:dir/>
          <dgm:resizeHandles/>
        </dgm:presLayoutVars>
      </dgm:prSet>
      <dgm:spPr/>
    </dgm:pt>
    <dgm:pt modelId="{2211114E-32B1-4B43-A98D-37674AAD3E15}" type="pres">
      <dgm:prSet presAssocID="{40A61EB1-56DE-4998-B9CC-A8A16BB25D8F}" presName="pyramid" presStyleLbl="node1" presStyleIdx="0" presStyleCnt="1"/>
      <dgm:spPr/>
    </dgm:pt>
    <dgm:pt modelId="{9C325ED9-5A18-40B7-BA74-C1DFA6440F9E}" type="pres">
      <dgm:prSet presAssocID="{40A61EB1-56DE-4998-B9CC-A8A16BB25D8F}" presName="theList" presStyleCnt="0"/>
      <dgm:spPr/>
    </dgm:pt>
    <dgm:pt modelId="{C16ADE28-B68D-40EE-A773-CDF7A5C037F6}" type="pres">
      <dgm:prSet presAssocID="{802ED71C-7A54-4E2C-BDDD-0D036FB012AA}" presName="aNode" presStyleLbl="fgAcc1" presStyleIdx="0" presStyleCnt="5">
        <dgm:presLayoutVars>
          <dgm:bulletEnabled val="1"/>
        </dgm:presLayoutVars>
      </dgm:prSet>
      <dgm:spPr/>
    </dgm:pt>
    <dgm:pt modelId="{0384F5DA-084F-4A1E-B29D-9954EE6042DF}" type="pres">
      <dgm:prSet presAssocID="{802ED71C-7A54-4E2C-BDDD-0D036FB012AA}" presName="aSpace" presStyleCnt="0"/>
      <dgm:spPr/>
    </dgm:pt>
    <dgm:pt modelId="{FE95C56F-D63E-4F12-B474-27351D09AEA9}" type="pres">
      <dgm:prSet presAssocID="{C569A6FD-74AF-4903-8444-9E3DC4DB59A4}" presName="aNode" presStyleLbl="fgAcc1" presStyleIdx="1" presStyleCnt="5">
        <dgm:presLayoutVars>
          <dgm:bulletEnabled val="1"/>
        </dgm:presLayoutVars>
      </dgm:prSet>
      <dgm:spPr/>
    </dgm:pt>
    <dgm:pt modelId="{75B49391-0159-4DA7-8276-45068C095412}" type="pres">
      <dgm:prSet presAssocID="{C569A6FD-74AF-4903-8444-9E3DC4DB59A4}" presName="aSpace" presStyleCnt="0"/>
      <dgm:spPr/>
    </dgm:pt>
    <dgm:pt modelId="{A33712C5-15EE-4B6F-AC81-F8B09203DB84}" type="pres">
      <dgm:prSet presAssocID="{E859966F-F8F7-4F1B-A63D-742248213C39}" presName="aNode" presStyleLbl="fgAcc1" presStyleIdx="2" presStyleCnt="5">
        <dgm:presLayoutVars>
          <dgm:bulletEnabled val="1"/>
        </dgm:presLayoutVars>
      </dgm:prSet>
      <dgm:spPr/>
      <dgm:t>
        <a:bodyPr/>
        <a:lstStyle/>
        <a:p>
          <a:endParaRPr lang="en-US"/>
        </a:p>
      </dgm:t>
    </dgm:pt>
    <dgm:pt modelId="{48812C78-46F5-4B0E-B948-D4510A34D734}" type="pres">
      <dgm:prSet presAssocID="{E859966F-F8F7-4F1B-A63D-742248213C39}" presName="aSpace" presStyleCnt="0"/>
      <dgm:spPr/>
    </dgm:pt>
    <dgm:pt modelId="{1001C623-2847-4201-A565-186AB24F25CD}" type="pres">
      <dgm:prSet presAssocID="{14830816-2D01-497D-9706-B2545A6DE298}" presName="aNode" presStyleLbl="fgAcc1" presStyleIdx="3" presStyleCnt="5">
        <dgm:presLayoutVars>
          <dgm:bulletEnabled val="1"/>
        </dgm:presLayoutVars>
      </dgm:prSet>
      <dgm:spPr/>
      <dgm:t>
        <a:bodyPr/>
        <a:lstStyle/>
        <a:p>
          <a:endParaRPr lang="en-US"/>
        </a:p>
      </dgm:t>
    </dgm:pt>
    <dgm:pt modelId="{EEE8E925-068F-468D-A9A3-81160B8C3038}" type="pres">
      <dgm:prSet presAssocID="{14830816-2D01-497D-9706-B2545A6DE298}" presName="aSpace" presStyleCnt="0"/>
      <dgm:spPr/>
    </dgm:pt>
    <dgm:pt modelId="{1E2F99A2-E59C-4BA3-8047-06DA6D52F484}" type="pres">
      <dgm:prSet presAssocID="{9B321C92-D7D2-4721-9930-C2F7A6C8ED43}" presName="aNode" presStyleLbl="fgAcc1" presStyleIdx="4" presStyleCnt="5">
        <dgm:presLayoutVars>
          <dgm:bulletEnabled val="1"/>
        </dgm:presLayoutVars>
      </dgm:prSet>
      <dgm:spPr/>
      <dgm:t>
        <a:bodyPr/>
        <a:lstStyle/>
        <a:p>
          <a:endParaRPr lang="en-US"/>
        </a:p>
      </dgm:t>
    </dgm:pt>
    <dgm:pt modelId="{89EFF53A-F14B-47FB-8946-7F409EC79AB5}" type="pres">
      <dgm:prSet presAssocID="{9B321C92-D7D2-4721-9930-C2F7A6C8ED43}" presName="aSpace" presStyleCnt="0"/>
      <dgm:spPr/>
    </dgm:pt>
  </dgm:ptLst>
  <dgm:cxnLst>
    <dgm:cxn modelId="{6FF68858-8305-4551-B9A5-675B39F2421F}" type="presOf" srcId="{C569A6FD-74AF-4903-8444-9E3DC4DB59A4}" destId="{FE95C56F-D63E-4F12-B474-27351D09AEA9}" srcOrd="0" destOrd="0" presId="urn:microsoft.com/office/officeart/2005/8/layout/pyramid2"/>
    <dgm:cxn modelId="{D3418AD0-8B57-41F1-A83B-2FF4DE067D8A}" srcId="{40A61EB1-56DE-4998-B9CC-A8A16BB25D8F}" destId="{802ED71C-7A54-4E2C-BDDD-0D036FB012AA}" srcOrd="0" destOrd="0" parTransId="{3C8EBF74-8F26-41DC-9C76-392BEE2DE6AF}" sibTransId="{7AC43771-EAD3-4F57-A824-B4F7762BE09F}"/>
    <dgm:cxn modelId="{702961BB-A4A4-4B62-B62C-478CBB533F96}" srcId="{40A61EB1-56DE-4998-B9CC-A8A16BB25D8F}" destId="{E859966F-F8F7-4F1B-A63D-742248213C39}" srcOrd="2" destOrd="0" parTransId="{4CACF573-5664-4309-9AF1-05E38C1856E2}" sibTransId="{85C18E9C-B35D-4CA7-90F4-E4DF236E1989}"/>
    <dgm:cxn modelId="{8F39949F-842A-4CF7-8A9D-FE8973527D15}" type="presOf" srcId="{E859966F-F8F7-4F1B-A63D-742248213C39}" destId="{A33712C5-15EE-4B6F-AC81-F8B09203DB84}" srcOrd="0" destOrd="0" presId="urn:microsoft.com/office/officeart/2005/8/layout/pyramid2"/>
    <dgm:cxn modelId="{DBFB9E97-D8A1-400E-B785-BAD806B46AA0}" type="presOf" srcId="{9B321C92-D7D2-4721-9930-C2F7A6C8ED43}" destId="{1E2F99A2-E59C-4BA3-8047-06DA6D52F484}" srcOrd="0" destOrd="0" presId="urn:microsoft.com/office/officeart/2005/8/layout/pyramid2"/>
    <dgm:cxn modelId="{946B728B-402D-4ED5-9908-1CA9B476D9FB}" type="presOf" srcId="{802ED71C-7A54-4E2C-BDDD-0D036FB012AA}" destId="{C16ADE28-B68D-40EE-A773-CDF7A5C037F6}" srcOrd="0" destOrd="0" presId="urn:microsoft.com/office/officeart/2005/8/layout/pyramid2"/>
    <dgm:cxn modelId="{C9482919-568F-4376-BAB2-EB7AD6EF23DF}" type="presOf" srcId="{14830816-2D01-497D-9706-B2545A6DE298}" destId="{1001C623-2847-4201-A565-186AB24F25CD}" srcOrd="0" destOrd="0" presId="urn:microsoft.com/office/officeart/2005/8/layout/pyramid2"/>
    <dgm:cxn modelId="{2DAC8FB4-2C65-4956-935D-96C1ED36315E}" srcId="{40A61EB1-56DE-4998-B9CC-A8A16BB25D8F}" destId="{14830816-2D01-497D-9706-B2545A6DE298}" srcOrd="3" destOrd="0" parTransId="{43EA3930-5545-49CB-9EDD-3E50E71D4E08}" sibTransId="{17D9A4F4-2786-4D29-BCD4-5C00ADD8FF4B}"/>
    <dgm:cxn modelId="{200925E1-F685-4EE5-9A14-D3C21D73ACE6}" srcId="{40A61EB1-56DE-4998-B9CC-A8A16BB25D8F}" destId="{C569A6FD-74AF-4903-8444-9E3DC4DB59A4}" srcOrd="1" destOrd="0" parTransId="{74061D4F-E683-42FD-934E-29057E8F1B7B}" sibTransId="{E337E12D-B6B1-4F2C-9333-F32527A3FFC4}"/>
    <dgm:cxn modelId="{4CC7A5BA-BC14-4154-927D-3919E38C3870}" type="presOf" srcId="{40A61EB1-56DE-4998-B9CC-A8A16BB25D8F}" destId="{160D00A1-F5E7-4AE2-9E54-19C77D9A658E}" srcOrd="0" destOrd="0" presId="urn:microsoft.com/office/officeart/2005/8/layout/pyramid2"/>
    <dgm:cxn modelId="{064B9898-AEF2-465B-B833-7AB8CDA09D87}" srcId="{40A61EB1-56DE-4998-B9CC-A8A16BB25D8F}" destId="{9B321C92-D7D2-4721-9930-C2F7A6C8ED43}" srcOrd="4" destOrd="0" parTransId="{C321F371-932E-489C-BFA4-BB2C4841F7EF}" sibTransId="{CD5021DF-BBDA-4481-8B0A-FD7A47686DEC}"/>
    <dgm:cxn modelId="{8DB6DC90-B241-4D1A-BD55-01A1FAE481B4}" type="presParOf" srcId="{160D00A1-F5E7-4AE2-9E54-19C77D9A658E}" destId="{2211114E-32B1-4B43-A98D-37674AAD3E15}" srcOrd="0" destOrd="0" presId="urn:microsoft.com/office/officeart/2005/8/layout/pyramid2"/>
    <dgm:cxn modelId="{352AD8CA-5CD9-4DA0-9A7D-BAE030169351}" type="presParOf" srcId="{160D00A1-F5E7-4AE2-9E54-19C77D9A658E}" destId="{9C325ED9-5A18-40B7-BA74-C1DFA6440F9E}" srcOrd="1" destOrd="0" presId="urn:microsoft.com/office/officeart/2005/8/layout/pyramid2"/>
    <dgm:cxn modelId="{D7A09649-C252-47E9-B43E-4D1FFEFFD087}" type="presParOf" srcId="{9C325ED9-5A18-40B7-BA74-C1DFA6440F9E}" destId="{C16ADE28-B68D-40EE-A773-CDF7A5C037F6}" srcOrd="0" destOrd="0" presId="urn:microsoft.com/office/officeart/2005/8/layout/pyramid2"/>
    <dgm:cxn modelId="{9C4DBB55-CF90-4285-B7B9-87E69E91A826}" type="presParOf" srcId="{9C325ED9-5A18-40B7-BA74-C1DFA6440F9E}" destId="{0384F5DA-084F-4A1E-B29D-9954EE6042DF}" srcOrd="1" destOrd="0" presId="urn:microsoft.com/office/officeart/2005/8/layout/pyramid2"/>
    <dgm:cxn modelId="{DA02EE93-DEB5-4C54-A040-35499BB7AA7B}" type="presParOf" srcId="{9C325ED9-5A18-40B7-BA74-C1DFA6440F9E}" destId="{FE95C56F-D63E-4F12-B474-27351D09AEA9}" srcOrd="2" destOrd="0" presId="urn:microsoft.com/office/officeart/2005/8/layout/pyramid2"/>
    <dgm:cxn modelId="{C146516F-E690-474F-A9B7-908891DC7BAC}" type="presParOf" srcId="{9C325ED9-5A18-40B7-BA74-C1DFA6440F9E}" destId="{75B49391-0159-4DA7-8276-45068C095412}" srcOrd="3" destOrd="0" presId="urn:microsoft.com/office/officeart/2005/8/layout/pyramid2"/>
    <dgm:cxn modelId="{C4B0DF33-57AA-48BA-BAFE-125934F623EF}" type="presParOf" srcId="{9C325ED9-5A18-40B7-BA74-C1DFA6440F9E}" destId="{A33712C5-15EE-4B6F-AC81-F8B09203DB84}" srcOrd="4" destOrd="0" presId="urn:microsoft.com/office/officeart/2005/8/layout/pyramid2"/>
    <dgm:cxn modelId="{8188FC28-D678-429A-BBDE-7FE3D5BE7561}" type="presParOf" srcId="{9C325ED9-5A18-40B7-BA74-C1DFA6440F9E}" destId="{48812C78-46F5-4B0E-B948-D4510A34D734}" srcOrd="5" destOrd="0" presId="urn:microsoft.com/office/officeart/2005/8/layout/pyramid2"/>
    <dgm:cxn modelId="{51F12DE5-64C1-447E-BE9B-95C810E60531}" type="presParOf" srcId="{9C325ED9-5A18-40B7-BA74-C1DFA6440F9E}" destId="{1001C623-2847-4201-A565-186AB24F25CD}" srcOrd="6" destOrd="0" presId="urn:microsoft.com/office/officeart/2005/8/layout/pyramid2"/>
    <dgm:cxn modelId="{74351665-3521-4EAA-A578-D551A57AA442}" type="presParOf" srcId="{9C325ED9-5A18-40B7-BA74-C1DFA6440F9E}" destId="{EEE8E925-068F-468D-A9A3-81160B8C3038}" srcOrd="7" destOrd="0" presId="urn:microsoft.com/office/officeart/2005/8/layout/pyramid2"/>
    <dgm:cxn modelId="{A82CAFB5-CDF4-4838-9F41-448CE25AE6AB}" type="presParOf" srcId="{9C325ED9-5A18-40B7-BA74-C1DFA6440F9E}" destId="{1E2F99A2-E59C-4BA3-8047-06DA6D52F484}" srcOrd="8" destOrd="0" presId="urn:microsoft.com/office/officeart/2005/8/layout/pyramid2"/>
    <dgm:cxn modelId="{1E044A50-E9B4-415B-9997-E26B07C4902B}" type="presParOf" srcId="{9C325ED9-5A18-40B7-BA74-C1DFA6440F9E}" destId="{89EFF53A-F14B-47FB-8946-7F409EC79AB5}" srcOrd="9" destOrd="0" presId="urn:microsoft.com/office/officeart/2005/8/layout/pyramid2"/>
  </dgm:cxnLst>
  <dgm:bg/>
  <dgm:whole/>
</dgm:dataModel>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23E30A-6DE6-46DC-82C8-597639B8C613}" type="datetimeFigureOut">
              <a:rPr lang="en-US" smtClean="0"/>
              <a:t>01-Feb-19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11D83F-2242-4F19-AEF7-156778852AE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F11D83F-2242-4F19-AEF7-156778852AEA}"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Life skills programs introduce</a:t>
            </a:r>
            <a:r>
              <a:rPr lang="en-US" baseline="0" dirty="0" smtClean="0"/>
              <a:t> key communication skills, parenting techniques, elementary households, budgeting and empathy. </a:t>
            </a:r>
          </a:p>
          <a:p>
            <a:r>
              <a:rPr lang="en-US" baseline="0" dirty="0" smtClean="0"/>
              <a:t>Such programs helps in facilitating the ways of acting and thinking while at the same time imparts on a variety of methods that the incarcerated individuals can use.</a:t>
            </a:r>
            <a:endParaRPr lang="en-US" dirty="0"/>
          </a:p>
        </p:txBody>
      </p:sp>
      <p:sp>
        <p:nvSpPr>
          <p:cNvPr id="4" name="Slide Number Placeholder 3"/>
          <p:cNvSpPr>
            <a:spLocks noGrp="1"/>
          </p:cNvSpPr>
          <p:nvPr>
            <p:ph type="sldNum" sz="quarter" idx="10"/>
          </p:nvPr>
        </p:nvSpPr>
        <p:spPr/>
        <p:txBody>
          <a:bodyPr/>
          <a:lstStyle/>
          <a:p>
            <a:fld id="{5F11D83F-2242-4F19-AEF7-156778852AEA}"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Retributive</a:t>
            </a:r>
            <a:r>
              <a:rPr lang="en-US" baseline="0" dirty="0" smtClean="0"/>
              <a:t> theories seek to punish offenders since they deserve to be punished. </a:t>
            </a:r>
            <a:r>
              <a:rPr lang="en-US" baseline="0" dirty="0" err="1" smtClean="0"/>
              <a:t>Retributiovists</a:t>
            </a:r>
            <a:r>
              <a:rPr lang="en-US" baseline="0" dirty="0" smtClean="0"/>
              <a:t> argue that since offenders have contributed to others sufferings then they too should suffer. It is a form of vengeance.  </a:t>
            </a:r>
          </a:p>
          <a:p>
            <a:r>
              <a:rPr lang="en-US" baseline="0" dirty="0" smtClean="0"/>
              <a:t>Utilitarian theories seek to punish the offenders as a means of deterring or discouraging future wrongdoings. </a:t>
            </a:r>
          </a:p>
          <a:p>
            <a:r>
              <a:rPr lang="en-US" dirty="0" smtClean="0"/>
              <a:t>The utilitarian philosophy,</a:t>
            </a:r>
            <a:r>
              <a:rPr lang="en-US" baseline="0" dirty="0" smtClean="0"/>
              <a:t> it suggests that laws in a society should be used with the aim of maximizing society’s happiness. Since crimes and punishments are inconsistent with happiness they should be minimum.</a:t>
            </a:r>
          </a:p>
          <a:p>
            <a:r>
              <a:rPr lang="en-US" baseline="0" dirty="0" smtClean="0"/>
              <a:t>Differential association theory argues that one is not born deviant instead it is learned like anything else, through socialization.</a:t>
            </a:r>
          </a:p>
          <a:p>
            <a:r>
              <a:rPr lang="en-US" baseline="0" dirty="0" smtClean="0"/>
              <a:t>Labeling theory suggests that our sense of self lies in our interpretation of a collective, social definition  of how we define ourselves</a:t>
            </a:r>
            <a:endParaRPr lang="en-US" dirty="0"/>
          </a:p>
        </p:txBody>
      </p:sp>
      <p:sp>
        <p:nvSpPr>
          <p:cNvPr id="4" name="Slide Number Placeholder 3"/>
          <p:cNvSpPr>
            <a:spLocks noGrp="1"/>
          </p:cNvSpPr>
          <p:nvPr>
            <p:ph type="sldNum" sz="quarter" idx="10"/>
          </p:nvPr>
        </p:nvSpPr>
        <p:spPr/>
        <p:txBody>
          <a:bodyPr/>
          <a:lstStyle/>
          <a:p>
            <a:fld id="{5F11D83F-2242-4F19-AEF7-156778852AEA}"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least more than 700,000 people are released from federal and state prisons. However, statistics indicates that an</a:t>
            </a:r>
            <a:r>
              <a:rPr lang="en-US" baseline="0" dirty="0" smtClean="0"/>
              <a:t> estimate of two-thirds of the prisoners are re-arrested after their release and half are re-incarcerated.</a:t>
            </a:r>
          </a:p>
          <a:p>
            <a:r>
              <a:rPr lang="en-US" baseline="0" dirty="0" smtClean="0"/>
              <a:t>With higher rates of recidivism, there is more crime, other victims and pressure on the already overburdened criminal justice system.</a:t>
            </a:r>
          </a:p>
          <a:p>
            <a:r>
              <a:rPr lang="en-US" baseline="0" dirty="0" smtClean="0"/>
              <a:t>Therefore, it is important to set aside re-entry programs that helps more inmates integrate into the society and be beneficial to their personal wellbeing and to society.</a:t>
            </a:r>
            <a:endParaRPr lang="en-US" dirty="0"/>
          </a:p>
        </p:txBody>
      </p:sp>
      <p:sp>
        <p:nvSpPr>
          <p:cNvPr id="4" name="Slide Number Placeholder 3"/>
          <p:cNvSpPr>
            <a:spLocks noGrp="1"/>
          </p:cNvSpPr>
          <p:nvPr>
            <p:ph type="sldNum" sz="quarter" idx="10"/>
          </p:nvPr>
        </p:nvSpPr>
        <p:spPr/>
        <p:txBody>
          <a:bodyPr/>
          <a:lstStyle/>
          <a:p>
            <a:fld id="{5F11D83F-2242-4F19-AEF7-156778852AEA}"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ACT is a psychological intervention that applies mindfulness and acceptance process, behavior</a:t>
            </a:r>
            <a:r>
              <a:rPr lang="en-US" baseline="0" dirty="0" smtClean="0"/>
              <a:t> change and commitment processes to the creation of psychological flexibility.</a:t>
            </a:r>
            <a:endParaRPr lang="en-US" dirty="0" smtClean="0"/>
          </a:p>
          <a:p>
            <a:r>
              <a:rPr lang="en-US" dirty="0" smtClean="0"/>
              <a:t>Not</a:t>
            </a:r>
            <a:r>
              <a:rPr lang="en-US" baseline="0" dirty="0" smtClean="0"/>
              <a:t> only anxiety, stress and depression experienced amongst adults but also in some adults relationships. </a:t>
            </a:r>
          </a:p>
          <a:p>
            <a:r>
              <a:rPr lang="en-US" baseline="0" dirty="0" smtClean="0"/>
              <a:t>Often, these common problems results to aggressive behavior towards partners. </a:t>
            </a:r>
          </a:p>
          <a:p>
            <a:r>
              <a:rPr lang="en-US" baseline="0" dirty="0" smtClean="0"/>
              <a:t>In some other instances, the participants may harm their partners intentionally or unintentionally which translates to crime and offence.</a:t>
            </a:r>
          </a:p>
          <a:p>
            <a:r>
              <a:rPr lang="en-US" baseline="0" dirty="0" smtClean="0"/>
              <a:t>Through re-entry programs, the ACT helps such individuals in stress coping strategies by enhancing their emotional balancing.</a:t>
            </a:r>
          </a:p>
          <a:p>
            <a:r>
              <a:rPr lang="en-US" baseline="0" dirty="0" smtClean="0"/>
              <a:t>The program helps the offenders by promoting their psychological flexibility enabling them socialize normally with their partners.</a:t>
            </a:r>
            <a:endParaRPr lang="en-US" dirty="0"/>
          </a:p>
        </p:txBody>
      </p:sp>
      <p:sp>
        <p:nvSpPr>
          <p:cNvPr id="4" name="Slide Number Placeholder 3"/>
          <p:cNvSpPr>
            <a:spLocks noGrp="1"/>
          </p:cNvSpPr>
          <p:nvPr>
            <p:ph type="sldNum" sz="quarter" idx="10"/>
          </p:nvPr>
        </p:nvSpPr>
        <p:spPr/>
        <p:txBody>
          <a:bodyPr/>
          <a:lstStyle/>
          <a:p>
            <a:fld id="{5F11D83F-2242-4F19-AEF7-156778852AEA}"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Cognitive </a:t>
            </a:r>
            <a:r>
              <a:rPr lang="en-US" dirty="0" err="1" smtClean="0"/>
              <a:t>defusion</a:t>
            </a:r>
            <a:r>
              <a:rPr lang="en-US" dirty="0" smtClean="0"/>
              <a:t>: ACT</a:t>
            </a:r>
            <a:r>
              <a:rPr lang="en-US" baseline="0" dirty="0" smtClean="0"/>
              <a:t> teaches the offenders to interact with their thoughts or relate to them by creating contexts in which their helpful actions are diminished</a:t>
            </a:r>
          </a:p>
          <a:p>
            <a:r>
              <a:rPr lang="en-US" dirty="0" smtClean="0"/>
              <a:t>Acceptance: this is the conscious decision to embrace unwanted thoughts and feelings in an open way without</a:t>
            </a:r>
            <a:r>
              <a:rPr lang="en-US" baseline="0" dirty="0" smtClean="0"/>
              <a:t> trying to alter their content, shape or form. This process increases psychological flexibility.</a:t>
            </a:r>
          </a:p>
          <a:p>
            <a:r>
              <a:rPr lang="en-US" baseline="0" dirty="0" smtClean="0"/>
              <a:t>Present-moment awareness: it is the intentional practice of bringing ones attention to moment to moment experiences. Such include sensations, feelings or thoughts that are expressed in an open and non-</a:t>
            </a:r>
            <a:r>
              <a:rPr lang="en-US" baseline="0" dirty="0" err="1" smtClean="0"/>
              <a:t>judgemetal</a:t>
            </a:r>
            <a:r>
              <a:rPr lang="en-US" baseline="0" dirty="0" smtClean="0"/>
              <a:t> ways.</a:t>
            </a:r>
          </a:p>
          <a:p>
            <a:r>
              <a:rPr lang="en-US" baseline="0" dirty="0" smtClean="0"/>
              <a:t>Self-as-context: this perspective allows an individual to view the ongoing flow of thoughts and feelings and be able to shift from a conceptualized self to a perspective from which the thought can be observed</a:t>
            </a:r>
          </a:p>
          <a:p>
            <a:r>
              <a:rPr lang="en-US" dirty="0" smtClean="0"/>
              <a:t>Chosen values: values carve the path towards a more vital, meaningful and rich life for an individual</a:t>
            </a:r>
          </a:p>
          <a:p>
            <a:r>
              <a:rPr lang="en-US" dirty="0" smtClean="0"/>
              <a:t>Committed action: it involves behavioral changes</a:t>
            </a:r>
            <a:r>
              <a:rPr lang="en-US" baseline="0" dirty="0" smtClean="0"/>
              <a:t> that move the client toward value consistent goals.</a:t>
            </a:r>
            <a:endParaRPr lang="en-US" dirty="0"/>
          </a:p>
        </p:txBody>
      </p:sp>
      <p:sp>
        <p:nvSpPr>
          <p:cNvPr id="4" name="Slide Number Placeholder 3"/>
          <p:cNvSpPr>
            <a:spLocks noGrp="1"/>
          </p:cNvSpPr>
          <p:nvPr>
            <p:ph type="sldNum" sz="quarter" idx="10"/>
          </p:nvPr>
        </p:nvSpPr>
        <p:spPr/>
        <p:txBody>
          <a:bodyPr/>
          <a:lstStyle/>
          <a:p>
            <a:fld id="{5F11D83F-2242-4F19-AEF7-156778852AEA}" type="slidenum">
              <a:rPr lang="en-US" smtClean="0"/>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CPT is a cognitive behavioral treatment that can be provided to</a:t>
            </a:r>
            <a:r>
              <a:rPr lang="en-US" baseline="0" dirty="0" smtClean="0"/>
              <a:t> an individual or in groups.</a:t>
            </a:r>
          </a:p>
          <a:p>
            <a:r>
              <a:rPr lang="en-US" baseline="0" dirty="0" smtClean="0"/>
              <a:t>CPT provides the clients with the tools to process the traumas of sexual assault experienced. It also enables them gain skills to review their thoughts and emotions as they lead to avoiding traumatic triggers. </a:t>
            </a:r>
            <a:endParaRPr lang="en-US" dirty="0"/>
          </a:p>
        </p:txBody>
      </p:sp>
      <p:sp>
        <p:nvSpPr>
          <p:cNvPr id="4" name="Slide Number Placeholder 3"/>
          <p:cNvSpPr>
            <a:spLocks noGrp="1"/>
          </p:cNvSpPr>
          <p:nvPr>
            <p:ph type="sldNum" sz="quarter" idx="10"/>
          </p:nvPr>
        </p:nvSpPr>
        <p:spPr/>
        <p:txBody>
          <a:bodyPr/>
          <a:lstStyle/>
          <a:p>
            <a:fld id="{5F11D83F-2242-4F19-AEF7-156778852AEA}"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Stress inoculation</a:t>
            </a:r>
            <a:r>
              <a:rPr lang="en-US" baseline="0" dirty="0" smtClean="0"/>
              <a:t> training: it treats anxiety and fear symptoms often experienced by victims. They learn how to fear develops and learn how to control it.</a:t>
            </a:r>
          </a:p>
          <a:p>
            <a:r>
              <a:rPr lang="en-US" dirty="0" smtClean="0"/>
              <a:t>Prolonged exposure:</a:t>
            </a:r>
            <a:r>
              <a:rPr lang="en-US" baseline="0" dirty="0" smtClean="0"/>
              <a:t> this is a form of exposure therapy where therapists helps the victims recount the trauma memory in a safe environment. Such victims are also advised to hang out with friends</a:t>
            </a:r>
          </a:p>
          <a:p>
            <a:r>
              <a:rPr lang="en-US" dirty="0" smtClean="0"/>
              <a:t>Cognitive processing therapy: it helps integrate the</a:t>
            </a:r>
            <a:r>
              <a:rPr lang="en-US" baseline="0" dirty="0" smtClean="0"/>
              <a:t> rape through confronting cognitive distortions, emotions  and maladaptive beliefs concerning rape.</a:t>
            </a:r>
          </a:p>
          <a:p>
            <a:r>
              <a:rPr lang="en-US" baseline="0" dirty="0" smtClean="0"/>
              <a:t>Multiple channel exposure therapy: it is used to treat PTSD and panic attacks conditions that may recur in victims</a:t>
            </a:r>
          </a:p>
          <a:p>
            <a:endParaRPr lang="en-US" dirty="0"/>
          </a:p>
        </p:txBody>
      </p:sp>
      <p:sp>
        <p:nvSpPr>
          <p:cNvPr id="4" name="Slide Number Placeholder 3"/>
          <p:cNvSpPr>
            <a:spLocks noGrp="1"/>
          </p:cNvSpPr>
          <p:nvPr>
            <p:ph type="sldNum" sz="quarter" idx="10"/>
          </p:nvPr>
        </p:nvSpPr>
        <p:spPr/>
        <p:txBody>
          <a:bodyPr/>
          <a:lstStyle/>
          <a:p>
            <a:fld id="{5F11D83F-2242-4F19-AEF7-156778852AEA}" type="slidenum">
              <a:rPr lang="en-US" smtClean="0"/>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8E69C314-48A1-471E-A062-91CDCCC9D25D}" type="datetimeFigureOut">
              <a:rPr lang="en-US" smtClean="0"/>
              <a:t>31-Jan-19</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153EB499-527A-47A8-A616-DBBEDD93057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E69C314-48A1-471E-A062-91CDCCC9D25D}" type="datetimeFigureOut">
              <a:rPr lang="en-US" smtClean="0"/>
              <a:t>31-Jan-19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53EB499-527A-47A8-A616-DBBEDD93057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8E69C314-48A1-471E-A062-91CDCCC9D25D}" type="datetimeFigureOut">
              <a:rPr lang="en-US" smtClean="0"/>
              <a:t>31-Jan-19</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153EB499-527A-47A8-A616-DBBEDD93057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E69C314-48A1-471E-A062-91CDCCC9D25D}" type="datetimeFigureOut">
              <a:rPr lang="en-US" smtClean="0"/>
              <a:t>31-Jan-19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53EB499-527A-47A8-A616-DBBEDD93057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E69C314-48A1-471E-A062-91CDCCC9D25D}" type="datetimeFigureOut">
              <a:rPr lang="en-US" smtClean="0"/>
              <a:t>31-Jan-19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53EB499-527A-47A8-A616-DBBEDD93057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E69C314-48A1-471E-A062-91CDCCC9D25D}" type="datetimeFigureOut">
              <a:rPr lang="en-US" smtClean="0"/>
              <a:t>31-Jan-19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53EB499-527A-47A8-A616-DBBEDD93057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8E69C314-48A1-471E-A062-91CDCCC9D25D}" type="datetimeFigureOut">
              <a:rPr lang="en-US" smtClean="0"/>
              <a:t>31-Jan-19</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153EB499-527A-47A8-A616-DBBEDD93057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E69C314-48A1-471E-A062-91CDCCC9D25D}" type="datetimeFigureOut">
              <a:rPr lang="en-US" smtClean="0"/>
              <a:t>31-Jan-19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53EB499-527A-47A8-A616-DBBEDD93057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8E69C314-48A1-471E-A062-91CDCCC9D25D}" type="datetimeFigureOut">
              <a:rPr lang="en-US" smtClean="0"/>
              <a:t>31-Jan-19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53EB499-527A-47A8-A616-DBBEDD930574}"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E69C314-48A1-471E-A062-91CDCCC9D25D}" type="datetimeFigureOut">
              <a:rPr lang="en-US" smtClean="0"/>
              <a:t>31-Jan-19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53EB499-527A-47A8-A616-DBBEDD93057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8E69C314-48A1-471E-A062-91CDCCC9D25D}" type="datetimeFigureOut">
              <a:rPr lang="en-US" smtClean="0"/>
              <a:t>31-Jan-19</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153EB499-527A-47A8-A616-DBBEDD93057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8E69C314-48A1-471E-A062-91CDCCC9D25D}" type="datetimeFigureOut">
              <a:rPr lang="en-US" smtClean="0"/>
              <a:t>31-Jan-19</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153EB499-527A-47A8-A616-DBBEDD93057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home.kpmg.com/uk/en/home/insights/2017/07/reimagine-building-skills-in-prison.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What  is the role of corrections? Punish offenders or rehabilitate?</a:t>
            </a:r>
            <a:endParaRPr lang="en-US" dirty="0"/>
          </a:p>
        </p:txBody>
      </p:sp>
      <p:sp>
        <p:nvSpPr>
          <p:cNvPr id="3" name="Subtitle 2"/>
          <p:cNvSpPr>
            <a:spLocks noGrp="1"/>
          </p:cNvSpPr>
          <p:nvPr>
            <p:ph type="subTitle" idx="1"/>
          </p:nvPr>
        </p:nvSpPr>
        <p:spPr/>
        <p:txBody>
          <a:bodyPr/>
          <a:lstStyle/>
          <a:p>
            <a:r>
              <a:rPr lang="en-US" dirty="0" smtClean="0"/>
              <a:t>Name</a:t>
            </a:r>
          </a:p>
          <a:p>
            <a:r>
              <a:rPr lang="en-US" dirty="0" smtClean="0"/>
              <a:t>Institutional affiliation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of Corrections</a:t>
            </a:r>
            <a:endParaRPr lang="en-US" dirty="0"/>
          </a:p>
        </p:txBody>
      </p:sp>
      <p:sp>
        <p:nvSpPr>
          <p:cNvPr id="3" name="Content Placeholder 2"/>
          <p:cNvSpPr>
            <a:spLocks noGrp="1"/>
          </p:cNvSpPr>
          <p:nvPr>
            <p:ph idx="1"/>
          </p:nvPr>
        </p:nvSpPr>
        <p:spPr/>
        <p:txBody>
          <a:bodyPr>
            <a:normAutofit fontScale="92500"/>
          </a:bodyPr>
          <a:lstStyle/>
          <a:p>
            <a:r>
              <a:rPr lang="en-US" dirty="0" smtClean="0"/>
              <a:t>Federal and state criminal justice systems use the term corrections as the replacement for penology.</a:t>
            </a:r>
          </a:p>
          <a:p>
            <a:r>
              <a:rPr lang="en-US" dirty="0" smtClean="0"/>
              <a:t>Corrections can be in form of rehabilitation, incarceration, probation or parole.</a:t>
            </a:r>
          </a:p>
          <a:p>
            <a:r>
              <a:rPr lang="en-US" dirty="0" smtClean="0"/>
              <a:t>Incarceration is synonymous with correctional facilities, jails and prisons that detains persons involved with crimes</a:t>
            </a:r>
          </a:p>
          <a:p>
            <a:r>
              <a:rPr lang="en-US" dirty="0" smtClean="0"/>
              <a:t>Community supervision is either an alternative to incarceration or is a post-incarceration phase. </a:t>
            </a:r>
          </a:p>
          <a:p>
            <a:r>
              <a:rPr lang="en-US" dirty="0" smtClean="0"/>
              <a:t>It is involved with parole, probation and recidivism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of Corrections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Rehabilitation- preparing individuals to successfully re-integrate into the community</a:t>
            </a:r>
          </a:p>
          <a:p>
            <a:r>
              <a:rPr lang="en-US" dirty="0" smtClean="0"/>
              <a:t>Introduction to life skills programs- prisoners need to learn fundamentals of social interactions</a:t>
            </a:r>
          </a:p>
          <a:p>
            <a:r>
              <a:rPr lang="en-US" dirty="0" smtClean="0"/>
              <a:t>Helps inmates/ offenders learn pro-social ways to deal with daily household struggles or frustrations without committing crimes or violence. </a:t>
            </a:r>
          </a:p>
          <a:p>
            <a:r>
              <a:rPr lang="en-US" dirty="0" smtClean="0"/>
              <a:t>Cognitive/ behavioral programs- shapes the offenders thinking</a:t>
            </a:r>
          </a:p>
          <a:p>
            <a:r>
              <a:rPr lang="en-US" dirty="0" smtClean="0"/>
              <a:t>Helps offenders learn to take responsibilities of their actions, and gain cognitive skills which are necessary to refrain from making wrong choices again</a:t>
            </a:r>
          </a:p>
          <a:p>
            <a:r>
              <a:rPr lang="en-US" dirty="0" smtClean="0"/>
              <a:t>Corrections provides the offender with the opportunity to subjectively measure his/her preparedness to re-enter the society</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Correctional Theories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Correctional theories studies how and why offenders in a society are punished</a:t>
            </a:r>
          </a:p>
          <a:p>
            <a:r>
              <a:rPr lang="en-US" dirty="0" smtClean="0"/>
              <a:t>The reasons for punishments are complex and requires understanding of social order, social control, deviance and law enforcement strategies.</a:t>
            </a:r>
          </a:p>
          <a:p>
            <a:r>
              <a:rPr lang="en-US" dirty="0" smtClean="0"/>
              <a:t>Hence, theories look into the means of social control. </a:t>
            </a:r>
          </a:p>
          <a:p>
            <a:r>
              <a:rPr lang="en-US" dirty="0" smtClean="0"/>
              <a:t>Countries such as the U.S have included capital punishments, incarceration, monetary fines as well as restorative justice and sentencing programs as their means of social control</a:t>
            </a:r>
          </a:p>
          <a:p>
            <a:r>
              <a:rPr lang="en-US" dirty="0" smtClean="0"/>
              <a:t>Therefore, psychologists, historians, biologists and anthropologists are some of the thinkers that  have contributed to correctional theories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lstStyle/>
          <a:p>
            <a:pPr>
              <a:buNone/>
            </a:pPr>
            <a:r>
              <a:rPr lang="en-US" dirty="0" smtClean="0"/>
              <a:t>Correctional theories include: </a:t>
            </a:r>
          </a:p>
          <a:p>
            <a:r>
              <a:rPr lang="en-US" dirty="0" smtClean="0"/>
              <a:t>Retribution theories</a:t>
            </a:r>
          </a:p>
          <a:p>
            <a:r>
              <a:rPr lang="en-US" dirty="0" smtClean="0"/>
              <a:t>Utilitarian theories</a:t>
            </a:r>
          </a:p>
          <a:p>
            <a:r>
              <a:rPr lang="en-US" dirty="0" smtClean="0"/>
              <a:t>Differential association theory</a:t>
            </a:r>
          </a:p>
          <a:p>
            <a:r>
              <a:rPr lang="en-US" dirty="0" smtClean="0"/>
              <a:t>Labeling theory</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Importance of Re-entry Program to Reduce Recidivism</a:t>
            </a:r>
            <a:endParaRPr lang="en-US" dirty="0"/>
          </a:p>
        </p:txBody>
      </p:sp>
      <p:sp>
        <p:nvSpPr>
          <p:cNvPr id="3" name="Content Placeholder 2"/>
          <p:cNvSpPr>
            <a:spLocks noGrp="1"/>
          </p:cNvSpPr>
          <p:nvPr>
            <p:ph idx="1"/>
          </p:nvPr>
        </p:nvSpPr>
        <p:spPr/>
        <p:txBody>
          <a:bodyPr>
            <a:normAutofit lnSpcReduction="10000"/>
          </a:bodyPr>
          <a:lstStyle/>
          <a:p>
            <a:r>
              <a:rPr lang="en-US" dirty="0" smtClean="0"/>
              <a:t>The programs assists incarcerated individuals with a successful transition to community after their release</a:t>
            </a:r>
          </a:p>
          <a:p>
            <a:r>
              <a:rPr lang="en-US" dirty="0" smtClean="0"/>
              <a:t>They assists in jobs placements</a:t>
            </a:r>
          </a:p>
          <a:p>
            <a:r>
              <a:rPr lang="en-US" dirty="0" smtClean="0"/>
              <a:t>Facilitates to an access of a drug-free housing</a:t>
            </a:r>
          </a:p>
          <a:p>
            <a:r>
              <a:rPr lang="en-US" dirty="0" smtClean="0"/>
              <a:t>Provides further training to re-entry offenders </a:t>
            </a:r>
          </a:p>
          <a:p>
            <a:r>
              <a:rPr lang="en-US" dirty="0" smtClean="0"/>
              <a:t>Addresses personal challenges and factors associated with criminal behavior</a:t>
            </a:r>
          </a:p>
          <a:p>
            <a:r>
              <a:rPr lang="en-US" dirty="0" smtClean="0"/>
              <a:t>Establishes the necessary relationships and contacts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Re-entry programs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Acceptance and Commitment Therapy Program (ACT) for Partner Aggression</a:t>
            </a:r>
          </a:p>
          <a:p>
            <a:r>
              <a:rPr lang="en-US" dirty="0" smtClean="0"/>
              <a:t>It is a behavioral skills and an emotional enhancement program that targeted adults who are involved in aggressive behavior to their partners. </a:t>
            </a:r>
          </a:p>
          <a:p>
            <a:r>
              <a:rPr lang="en-US" dirty="0" smtClean="0"/>
              <a:t>The program is effective as it aims in promoting psychological flexibility, thus, decreases participants aggression</a:t>
            </a:r>
          </a:p>
          <a:p>
            <a:r>
              <a:rPr lang="en-US" dirty="0" smtClean="0"/>
              <a:t>At 6month follow up as well as post treatment the participants reported less psychological and physical aggression. </a:t>
            </a:r>
          </a:p>
          <a:p>
            <a:endParaRPr 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ACT Processes and Psychological Flexibility Model</a:t>
            </a:r>
            <a:endParaRPr lang="en-US" dirty="0"/>
          </a:p>
        </p:txBody>
      </p:sp>
      <p:graphicFrame>
        <p:nvGraphicFramePr>
          <p:cNvPr id="5" name="Content Placeholder 4"/>
          <p:cNvGraphicFramePr>
            <a:graphicFrameLocks noGrp="1"/>
          </p:cNvGraphicFramePr>
          <p:nvPr>
            <p:ph idx="1"/>
          </p:nvPr>
        </p:nvGraphicFramePr>
        <p:xfrm>
          <a:off x="457200" y="18288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3352800" y="6324600"/>
            <a:ext cx="3733800" cy="381000"/>
          </a:xfrm>
          <a:prstGeom prst="rect">
            <a:avLst/>
          </a:prstGeom>
          <a:noFill/>
        </p:spPr>
        <p:txBody>
          <a:bodyPr wrap="square" rtlCol="0">
            <a:spAutoFit/>
          </a:bodyPr>
          <a:lstStyle/>
          <a:p>
            <a:r>
              <a:rPr lang="en-US" b="1" dirty="0" smtClean="0">
                <a:latin typeface="Times New Roman" pitchFamily="18" charset="0"/>
                <a:cs typeface="Times New Roman" pitchFamily="18" charset="0"/>
              </a:rPr>
              <a:t>Core processes of ACT model</a:t>
            </a:r>
            <a:endParaRPr lang="en-US" b="1"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Re-entry Programs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Cognitive Processing Therapy for Female Victims of Sexual Assault (CPT)</a:t>
            </a:r>
          </a:p>
          <a:p>
            <a:r>
              <a:rPr lang="en-US" dirty="0" smtClean="0"/>
              <a:t>This a cognitive therapeutic program which mainly helps the female victims of sexual assault with post-traumatic stress disorder (PSTD).</a:t>
            </a:r>
          </a:p>
          <a:p>
            <a:r>
              <a:rPr lang="en-US" dirty="0" smtClean="0"/>
              <a:t>The program has been marked as promising and effective to both depression symptoms and PSTD.</a:t>
            </a:r>
          </a:p>
          <a:p>
            <a:r>
              <a:rPr lang="en-US" dirty="0" smtClean="0"/>
              <a:t>Comparing the program to a control group, both symptoms decreased with the cognitive treatment</a:t>
            </a:r>
          </a:p>
          <a:p>
            <a:r>
              <a:rPr lang="en-US" dirty="0" smtClean="0"/>
              <a:t>The program involves cognitive components, education and exposure.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Cognitive Processing Therapy for Female Victims of Sexual Assault</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Before embarking to treatment for rape victims an assessment is conducted considering factors that may influence the patient’s adjustment.</a:t>
            </a:r>
          </a:p>
          <a:p>
            <a:r>
              <a:rPr lang="en-US" dirty="0" smtClean="0"/>
              <a:t>These factors include coping skills, social support and resources available</a:t>
            </a:r>
          </a:p>
          <a:p>
            <a:r>
              <a:rPr lang="en-US" dirty="0" smtClean="0"/>
              <a:t>Treatments provided to sexual assault and rape victims are cognitive and behavioral</a:t>
            </a:r>
          </a:p>
          <a:p>
            <a:r>
              <a:rPr lang="en-US" dirty="0" smtClean="0"/>
              <a:t>First, an empirical study is conducted to determine efficacy</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Treatments reviewed in CPT</a:t>
            </a:r>
            <a:endParaRPr lang="en-US" dirty="0"/>
          </a:p>
        </p:txBody>
      </p:sp>
      <p:graphicFrame>
        <p:nvGraphicFramePr>
          <p:cNvPr id="4" name="Content Placeholder 3"/>
          <p:cNvGraphicFramePr>
            <a:graphicFrameLocks noGrp="1"/>
          </p:cNvGraphicFramePr>
          <p:nvPr>
            <p:ph idx="1"/>
          </p:nvPr>
        </p:nvGraphicFramePr>
        <p:xfrm>
          <a:off x="457200" y="15240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905000" y="6324600"/>
            <a:ext cx="3200400" cy="381000"/>
          </a:xfrm>
          <a:prstGeom prst="rect">
            <a:avLst/>
          </a:prstGeom>
          <a:noFill/>
        </p:spPr>
        <p:txBody>
          <a:bodyPr wrap="square" rtlCol="0">
            <a:spAutoFit/>
          </a:bodyPr>
          <a:lstStyle/>
          <a:p>
            <a:r>
              <a:rPr lang="en-US" b="1" dirty="0" smtClean="0">
                <a:latin typeface="Times New Roman" pitchFamily="18" charset="0"/>
                <a:cs typeface="Times New Roman" pitchFamily="18" charset="0"/>
              </a:rPr>
              <a:t>Treatments Reviewed in CPT</a:t>
            </a:r>
            <a:endParaRPr lang="en-US" b="1"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Programs suitable to help offenders re-enter society</a:t>
            </a:r>
            <a:endParaRPr lang="en-US" dirty="0"/>
          </a:p>
        </p:txBody>
      </p:sp>
      <p:sp>
        <p:nvSpPr>
          <p:cNvPr id="3" name="Content Placeholder 2"/>
          <p:cNvSpPr>
            <a:spLocks noGrp="1"/>
          </p:cNvSpPr>
          <p:nvPr>
            <p:ph idx="1"/>
          </p:nvPr>
        </p:nvSpPr>
        <p:spPr/>
        <p:txBody>
          <a:bodyPr>
            <a:normAutofit/>
          </a:bodyPr>
          <a:lstStyle/>
          <a:p>
            <a:r>
              <a:rPr lang="en-US" dirty="0" smtClean="0"/>
              <a:t>Programs differ with the level of crimes or depending on how an individual was affected by the crimes.</a:t>
            </a:r>
          </a:p>
          <a:p>
            <a:r>
              <a:rPr lang="en-US" dirty="0" smtClean="0"/>
              <a:t>The programs are beneficial to both victims  and offenders as they enable them to re-enter into society as law abiding citizens</a:t>
            </a:r>
          </a:p>
          <a:p>
            <a:r>
              <a:rPr lang="en-US" dirty="0" smtClean="0"/>
              <a:t>Moreover, such programs offer training, advice and changes a person’s perceptions regarding their lives</a:t>
            </a:r>
          </a:p>
          <a:p>
            <a:r>
              <a:rPr lang="en-US" dirty="0" smtClean="0"/>
              <a:t>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Garland, D. (2017). Theoretical advances in the sociology of punishment. Punishment &amp; Society, 20(1), 8–33. </a:t>
            </a:r>
          </a:p>
          <a:p>
            <a:r>
              <a:rPr lang="en-US" dirty="0" smtClean="0"/>
              <a:t>Hansen, G. V. (2017). “Fathers in prison” program may create a basis for desistance among Norwegian prisoners, Journal of Offender Rehabilitation, 56(3), 173–187.</a:t>
            </a:r>
          </a:p>
          <a:p>
            <a:r>
              <a:rPr lang="en-US" dirty="0" err="1" smtClean="0"/>
              <a:t>Manikandan</a:t>
            </a:r>
            <a:r>
              <a:rPr lang="en-US" dirty="0" smtClean="0"/>
              <a:t>, S., &amp; </a:t>
            </a:r>
            <a:r>
              <a:rPr lang="en-US" dirty="0" err="1" smtClean="0"/>
              <a:t>Latha</a:t>
            </a:r>
            <a:r>
              <a:rPr lang="en-US" dirty="0" smtClean="0"/>
              <a:t>, S. (2017). Employment reduces recidivism: An overview of employment based rehabilitation in India. Indian Social Science Journal, 6(2), 1–8. </a:t>
            </a:r>
          </a:p>
          <a:p>
            <a:r>
              <a:rPr lang="en-US" dirty="0" err="1" smtClean="0"/>
              <a:t>Ramakers</a:t>
            </a:r>
            <a:r>
              <a:rPr lang="en-US" dirty="0" smtClean="0"/>
              <a:t>, A. T., Van </a:t>
            </a:r>
            <a:r>
              <a:rPr lang="en-US" dirty="0" err="1" smtClean="0"/>
              <a:t>Wilsem</a:t>
            </a:r>
            <a:r>
              <a:rPr lang="en-US" dirty="0" smtClean="0"/>
              <a:t>, J. A., </a:t>
            </a:r>
            <a:r>
              <a:rPr lang="en-US" dirty="0" err="1" smtClean="0"/>
              <a:t>Nieuwbeerta</a:t>
            </a:r>
            <a:r>
              <a:rPr lang="en-US" dirty="0" smtClean="0"/>
              <a:t>, P., &amp; </a:t>
            </a:r>
            <a:r>
              <a:rPr lang="en-US" dirty="0" err="1" smtClean="0"/>
              <a:t>Dirkzwager</a:t>
            </a:r>
            <a:r>
              <a:rPr lang="en-US" dirty="0" smtClean="0"/>
              <a:t>, A. E. (2016). Returning to a former employer: A potentially successful pathway to ex-prisoner re-employment. British Journal of Criminology, 56(4), 668–688. </a:t>
            </a:r>
          </a:p>
          <a:p>
            <a:r>
              <a:rPr lang="en-US" dirty="0" smtClean="0"/>
              <a:t>KPMG. (2017, July 21). </a:t>
            </a:r>
            <a:r>
              <a:rPr lang="en-US" dirty="0" err="1" smtClean="0"/>
              <a:t>Reimagine</a:t>
            </a:r>
            <a:r>
              <a:rPr lang="en-US" dirty="0" smtClean="0"/>
              <a:t> prisons: Building futures. Retrieved from </a:t>
            </a:r>
            <a:r>
              <a:rPr lang="en-US" dirty="0" smtClean="0">
                <a:hlinkClick r:id="rId2"/>
              </a:rPr>
              <a:t>https://home.kpmg.com/uk/en/home/insights/2017/07/reimagine-building-skills-in-prison.html</a:t>
            </a:r>
            <a:r>
              <a:rPr lang="en-US" dirty="0" smtClean="0"/>
              <a:t> </a:t>
            </a:r>
          </a:p>
          <a:p>
            <a:r>
              <a:rPr lang="en-US" dirty="0" smtClean="0"/>
              <a:t>Newberg, M. (2017, April 10). Convicts at San Quentin State Prison are learning to code — and some land jobs in tech when they get out. Retrieved March 26, 2018, from https://www.cnbc.com/2017/04/10/san-quentin-inmate-coding-program-the-last-mile.html </a:t>
            </a:r>
            <a:endParaRPr lang="en-US" dirty="0"/>
          </a:p>
          <a:p>
            <a:r>
              <a:rPr lang="en-US" dirty="0" smtClean="0"/>
              <a:t>Roy, A. (2017, July 22). Defy Ventures helps inmates make the shift from prison to small business owners. Retrieved from https://www.cnbc.com/2017/07/22/defy-ventures-helps-inmates-make-the-shift-from-prison-to-small-business-owners.html </a:t>
            </a:r>
          </a:p>
          <a:p>
            <a:r>
              <a:rPr lang="en-US" dirty="0" err="1" smtClean="0"/>
              <a:t>Zoukis</a:t>
            </a:r>
            <a:r>
              <a:rPr lang="en-US" dirty="0" smtClean="0"/>
              <a:t>, C. (2017, November 11). Soft-skills programming a success in county jail. Retrieved from https://prisoneducation.com/prison-education-news/soft-skills-programming-a-success-in-county-jail/ </a:t>
            </a:r>
            <a:br>
              <a:rPr lang="en-US" dirty="0" smtClean="0"/>
            </a:b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US" sz="9600" dirty="0" smtClean="0">
                <a:latin typeface="Times New Roman" pitchFamily="18" charset="0"/>
                <a:cs typeface="Times New Roman" pitchFamily="18" charset="0"/>
              </a:rPr>
              <a:t>Thank you</a:t>
            </a:r>
            <a:endParaRPr lang="en-US" sz="96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2255</TotalTime>
  <Words>1630</Words>
  <Application>Microsoft Office PowerPoint</Application>
  <PresentationFormat>On-screen Show (4:3)</PresentationFormat>
  <Paragraphs>117</Paragraphs>
  <Slides>14</Slides>
  <Notes>8</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Opulent</vt:lpstr>
      <vt:lpstr>What  is the role of corrections? Punish offenders or rehabilitate?</vt:lpstr>
      <vt:lpstr>Roles of Corrections</vt:lpstr>
      <vt:lpstr>Roles of Corrections</vt:lpstr>
      <vt:lpstr>Correctional Theories </vt:lpstr>
      <vt:lpstr>Conti…</vt:lpstr>
      <vt:lpstr>Importance of Re-entry Program to Reduce Recidivism</vt:lpstr>
      <vt:lpstr>Re-entry programs</vt:lpstr>
      <vt:lpstr>ACT Processes and Psychological Flexibility Model</vt:lpstr>
      <vt:lpstr>Re-entry Programs</vt:lpstr>
      <vt:lpstr>Cognitive Processing Therapy for Female Victims of Sexual Assault </vt:lpstr>
      <vt:lpstr>Treatments reviewed in CPT</vt:lpstr>
      <vt:lpstr>Programs suitable to help offenders re-enter society</vt:lpstr>
      <vt:lpstr>References </vt:lpstr>
      <vt:lpstr>Slide 14</vt:lpstr>
    </vt:vector>
  </TitlesOfParts>
  <Company>Deftones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88</cp:revision>
  <dcterms:created xsi:type="dcterms:W3CDTF">2019-01-31T09:09:43Z</dcterms:created>
  <dcterms:modified xsi:type="dcterms:W3CDTF">2019-02-01T22:45:18Z</dcterms:modified>
</cp:coreProperties>
</file>